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315" r:id="rId3"/>
    <p:sldId id="335" r:id="rId4"/>
    <p:sldId id="339" r:id="rId5"/>
    <p:sldId id="343" r:id="rId6"/>
    <p:sldId id="322" r:id="rId7"/>
    <p:sldId id="363" r:id="rId8"/>
    <p:sldId id="336" r:id="rId9"/>
    <p:sldId id="360" r:id="rId10"/>
    <p:sldId id="361" r:id="rId11"/>
    <p:sldId id="362" r:id="rId12"/>
    <p:sldId id="344" r:id="rId13"/>
    <p:sldId id="342" r:id="rId14"/>
    <p:sldId id="359" r:id="rId15"/>
    <p:sldId id="345" r:id="rId16"/>
    <p:sldId id="348" r:id="rId17"/>
    <p:sldId id="346" r:id="rId18"/>
    <p:sldId id="347" r:id="rId19"/>
    <p:sldId id="349" r:id="rId20"/>
    <p:sldId id="350" r:id="rId21"/>
    <p:sldId id="351" r:id="rId22"/>
    <p:sldId id="354" r:id="rId23"/>
    <p:sldId id="353" r:id="rId24"/>
    <p:sldId id="355" r:id="rId25"/>
    <p:sldId id="357" r:id="rId26"/>
    <p:sldId id="358" r:id="rId27"/>
    <p:sldId id="260" r:id="rId28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11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7F0C544-4466-4DC3-A908-4FE6F650E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82F801-44E3-4880-8FED-715C05F6E2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0EFB72-A78E-4776-82D2-691D158CE8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A62CF24-3EFE-4862-9E30-E31390EB99E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8E77666-3F27-494A-AB56-8C9FF61367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20F323-17D4-4633-A77E-B3DF9714CF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F313028-384C-4B54-94BB-18A480D97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A1D6115-9A14-4FA8-A2FD-8A15BC6DE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660AFF-8E1F-418A-8408-D4F21B5BC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2BEC6A-024C-4CAF-840F-3174F704A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D49480-31FD-4B73-B32B-CC11AB0185D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094A0016-4639-4E41-956E-E5A156529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67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5AD13364-2E84-4A27-9FFC-3BC6875BA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75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B235C92-86B1-4CC1-8E74-7F70CCDEFDF0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40E1FCC-EA9C-420D-9953-5BDFF06418D3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816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0F3991-59D9-4D99-844E-DFED3946E5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0178AA1-FE04-384B-8F96-7F8A2200A99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CE8B4C-E7EA-468F-A7EA-6F104DDDD66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D11948B-A178-4FC0-AF18-C74D8F151B8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0682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324B4FC-2EFD-4956-BBE5-C7BCCC1C0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78AE72B2-DEEC-8245-8E55-2AE51E73B76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A7FE15-A8A5-454F-871E-55B41B05E1A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A410992-4F09-4C70-BC20-6D3519CDE4B2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09300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141A9E-05B6-4EC7-8993-D2D7E075B5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A96635F-2BC5-4E43-80FD-28F118A0386D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E0158C-C80D-45E3-9A07-DCA9107CE3A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E44D772-D28B-4F8E-9A09-1608ED66B831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005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B93E4E-4504-4721-B64E-F676CD9F60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DF2D1BA0-A3E1-FC46-9C0B-F6C3938CA07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D36CB0-3655-45F5-B857-B165622E125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C127F29-8A7F-4A70-8525-A43552DBC80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4708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DE7BD1-C91F-46F8-ADA9-D9E23A3F82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0B62D9B-B8B5-3145-A4F9-FA9DA7D6579A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8D6696-2C3F-45A1-9136-769ACDEEE9C5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A5AF2B9-E3E6-473F-B05F-2791C8609752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3625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A6843D-4129-40AF-91E7-AEF8295C09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A01FD60-7B60-AB46-AB90-892783701F9C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CF3A4A-7166-4F51-A7F9-86EA636CEA2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A18BC38-5E90-4866-AC7D-169FF1055075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4615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431D814-F4AE-41BE-9C26-C45A33D2BC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E868968-B7DA-9047-935C-3534C487023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E74FE4-E7CC-4A2E-BD03-1A6214A4D135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A1CB8DE-182D-4FA9-B1E9-8935D4FACA20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31022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E82275-7C97-40CB-B702-DBAF70D28F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684016A-58AB-884E-BEFD-4EB6518FA4A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4BC878-8641-4BD3-ADC5-D835296217F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D0599D7-1DDA-4DAD-BDB0-E910F1C2C46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203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AAFF8AD0-F8A8-4003-A18F-DEAF45B2E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68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944BAE-FC5B-4974-9F07-E4F0007BFD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A6E47F7-8373-EF42-BE51-9182D95BB21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1F3C9E-093A-4CE2-B847-0F7D4BEECBDB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8CCFC59-C96C-4B48-8877-9949CE38C8C6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4484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5672E33-8288-4723-BC82-159900D20F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A849ADC-3D38-8F40-81D1-A79DD20DEAA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BE70AA-49FF-489D-B453-AA747AFDA399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64E0A34-3458-4729-A279-032940B3ADD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91791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1395A3-5B11-4BEF-9BFF-01E13CB6AB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6C1716D-ACBF-1C41-9424-EDD978F9106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FD8E6C-B52B-42A0-B610-D39793515A1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84AE07B-2D81-4730-AD86-C558F5AE016E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2560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9E73E5C-C7EC-49F4-8ADB-EAE4CBBC6F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FA9D9594-5CDE-2F49-9BE1-1DF41F49B08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C49130-71CD-4B4F-AD34-BC02CC113BF2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7A0D7A1-4712-4D9A-8C26-C372A0FA2404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00469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AF7589-6238-4EA3-A193-AFDE48AA00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9A1E55D-A39D-224C-8807-DD518E51F04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69E49-C834-41A7-B687-9CA70D200C5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05301FA-E543-4A63-91C8-18676AFB6FD6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182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D9DD70-5301-4D79-B48E-A320202846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CF76B86-24B5-7041-8F0A-E164B2032BB5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A6ABF-CEE8-4F3D-8D5B-708E7EB6009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FC695B6-A375-465C-B014-8D61695B2D7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94883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420F37-11DA-4D05-BC3D-EBBC869F6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73640D8F-57A6-5849-81B1-BFC1B4E5821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090206-29C3-42CE-8224-C0C885B0C3B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007CB63-1D16-40F8-B945-1108A89C889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7546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F098D4-77A7-4B7C-8613-1BE7BD019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EB5C586-3645-8944-B721-0C01C9062CE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BEE1C9-6293-4865-9926-33050B3787F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13E287E-94BB-43A0-9288-7D9E9E85811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4428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A64AAD5-CCAF-479A-9573-D8E821A083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FDA9422-70AE-D546-8E4E-C0635C1CF85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7AC52B-8708-4991-8471-C4D5D0344930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5EA80AC-1836-40F9-A296-7E4AC3C0802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0130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282039-D518-444F-B848-00CBF9D01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68B1AE7-6468-4B42-B643-ABDF661A5B0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69801F-02FC-408C-B232-6DED5F37656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C56D09B-EBDA-4D16-A5A1-1AE8838168BC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20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F8654C26-EA84-43E6-A3D0-39F279D556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047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6EB806C-B98D-4F19-ADB5-740BD44C78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AA6416C3-83DA-8A43-B898-9ECEF627FED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96171A-D81D-4D2D-87E9-C8A6CA96283E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7704991-9498-440A-A9BF-20FCA386437D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2992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7336270-1043-46F3-86C1-DDFAE0832A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40EE518-91CE-6B43-94FB-B4B1BF9FA1FC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2953BE-3BEC-496A-96D5-CEB736EF5B70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9DE0A-428A-4EDA-B4A9-16CEF1D99A5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6034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59562B2-24C5-479D-93E5-74A64AAD1F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D23AA199-D13D-C540-BC54-6A020FF8914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E1DEE0-80BA-4818-8814-709DA3C65325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BF44B26-BCB1-470B-90DF-F27789EF595E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480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BD7154A-3611-4B04-8464-E69AD7306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7D7EF88-C3EB-CF40-8DC3-4A30AE152E0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38A1FA-8602-4119-9BD1-50DE6CB6519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5DDE2CA-E251-4294-B7B6-5EE88B93A4F9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405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507F619-0D8D-424D-8BFE-2271D57968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FE1041E-0FD3-E343-8F28-9A6B5CDD8275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589707-8C33-41C1-A6D7-46C3F86ED6B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6FF5505-50E0-47EA-B9E3-5EDCD6754F2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0373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AA86EE-84DA-4E59-B4EB-FCFB479B24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7538418-1239-6040-B256-D1235A45BCE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FA5CBC-E280-4CC7-BCCE-C46AFCC50B2E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ED73B2-2CE3-4F0D-B3C0-BB32B2BB4348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0416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565B18-C0E9-4395-BAC9-3BACEA171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81F0F96-E480-AA49-A33A-FB2DECE9AC0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7D2291-8F5C-4D12-87EE-BD080F016AF1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A1460F7-EF53-477D-A80C-1D8CD3960061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679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FDFC6CD-CAB9-4D36-9065-FEA8B0285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2BBD8A3-8DEC-1747-9F83-703ED8B5AEE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487A44-3F70-46B6-8A86-24A91F9CE4C6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50D6B-3364-4945-A9FA-AB57E53220CD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9654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181E9D-EA45-448E-83E0-EC9E45439A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03611DE-649C-3A46-AA3A-6104F1CAC93F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641451-5BC0-46F4-90CF-B54671DE88E3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97B5948-0369-4A70-B470-7214682154A5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2395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40EC31-89A8-4ABA-BD99-A42220A754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ADB004E-1D5C-074B-BE4D-6E67AB9DB530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99D66E-0D7B-4E6B-8303-E73356CDDA12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B757F5B-C445-495B-B87F-A756BB6235BE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009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882CC4E5-A0AF-44C5-B51F-49D68DDE7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533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926033-800D-4A6A-BD63-16F83F805C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36A7D4A-BDD8-FB43-AC4D-049E35EBC9A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CC28A2-C142-4216-8B65-BAAE2EAA9206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8CDAD4B-3640-4819-B064-D6D5F63DED50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8200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FD4C70-DCA2-4BB4-9ACB-51684BED6A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220B069-463B-9242-8A0B-2EDDF6177BC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5C63C9-A833-46CC-929D-B86A5B338FDC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CDD525-58DB-412A-B321-695B3DF4CB40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654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8A69B1-95CD-4BFF-A685-A4DC09D4B5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1CFC8C5-B431-F24D-8B96-77C503B0C8BF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98D89-CFB5-49B6-8BD5-3EC14AB82D4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F72B261-72A0-49F0-BB8B-339FDCF5CCF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31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FBB-PP-Fin.jpg">
            <a:extLst>
              <a:ext uri="{FF2B5EF4-FFF2-40B4-BE49-F238E27FC236}">
                <a16:creationId xmlns:a16="http://schemas.microsoft.com/office/drawing/2014/main" id="{C4EDFD11-C457-4C36-A0D2-28FF3156CB0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789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00F875F-0A7F-460E-9D95-E7D8F42AA3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43150" y="5948363"/>
            <a:ext cx="445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900" dirty="0">
                <a:solidFill>
                  <a:srgbClr val="FFFFFF"/>
                </a:solidFill>
              </a:rPr>
              <a:t>117 RUE DU CHÂTEAU DES RENTIERS - 75013 PARIS</a:t>
            </a:r>
          </a:p>
          <a:p>
            <a:pPr algn="ctr" eaLnBrk="1" hangingPunct="1">
              <a:defRPr/>
            </a:pPr>
            <a:r>
              <a:rPr lang="fr-FR" altLang="fr-FR" sz="900" dirty="0">
                <a:solidFill>
                  <a:srgbClr val="FFFFFF"/>
                </a:solidFill>
              </a:rPr>
              <a:t>T 01 53 94 25 00 - F 01 53 94 26 80</a:t>
            </a:r>
          </a:p>
        </p:txBody>
      </p:sp>
    </p:spTree>
    <p:extLst>
      <p:ext uri="{BB962C8B-B14F-4D97-AF65-F5344CB8AC3E}">
        <p14:creationId xmlns:p14="http://schemas.microsoft.com/office/powerpoint/2010/main" val="35061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CF32FAC0-EA13-4139-88F5-CB2F6692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8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63E7A098-3A23-4B9A-8F5D-827628ED0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1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60311371-56DB-48AD-9419-1D9153047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97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14847322-F51D-4DC9-92E7-FB46928426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62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AE30E11F-2685-479C-85E6-0AEAE8B75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17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5928" r:id="rId1"/>
    <p:sldLayoutId id="2147485929" r:id="rId2"/>
    <p:sldLayoutId id="2147485930" r:id="rId3"/>
    <p:sldLayoutId id="2147485931" r:id="rId4"/>
    <p:sldLayoutId id="2147485932" r:id="rId5"/>
    <p:sldLayoutId id="2147485933" r:id="rId6"/>
    <p:sldLayoutId id="2147485934" r:id="rId7"/>
    <p:sldLayoutId id="2147485935" r:id="rId8"/>
    <p:sldLayoutId id="2147485936" r:id="rId9"/>
    <p:sldLayoutId id="2147485937" r:id="rId10"/>
    <p:sldLayoutId id="2147485938" r:id="rId11"/>
    <p:sldLayoutId id="2147485939" r:id="rId12"/>
    <p:sldLayoutId id="2147485940" r:id="rId13"/>
    <p:sldLayoutId id="2147485941" r:id="rId14"/>
    <p:sldLayoutId id="2147485942" r:id="rId15"/>
    <p:sldLayoutId id="2147485943" r:id="rId16"/>
    <p:sldLayoutId id="2147485944" r:id="rId17"/>
    <p:sldLayoutId id="2147485945" r:id="rId18"/>
    <p:sldLayoutId id="2147485946" r:id="rId19"/>
    <p:sldLayoutId id="2147485947" r:id="rId20"/>
    <p:sldLayoutId id="2147485948" r:id="rId21"/>
    <p:sldLayoutId id="2147485949" r:id="rId22"/>
    <p:sldLayoutId id="2147485950" r:id="rId23"/>
    <p:sldLayoutId id="2147485951" r:id="rId24"/>
    <p:sldLayoutId id="2147485952" r:id="rId25"/>
    <p:sldLayoutId id="2147485953" r:id="rId26"/>
    <p:sldLayoutId id="2147485954" r:id="rId27"/>
    <p:sldLayoutId id="2147485955" r:id="rId28"/>
    <p:sldLayoutId id="2147485956" r:id="rId29"/>
    <p:sldLayoutId id="2147485957" r:id="rId30"/>
    <p:sldLayoutId id="2147485958" r:id="rId31"/>
    <p:sldLayoutId id="2147485959" r:id="rId32"/>
    <p:sldLayoutId id="2147485960" r:id="rId33"/>
    <p:sldLayoutId id="2147485961" r:id="rId34"/>
    <p:sldLayoutId id="2147485962" r:id="rId35"/>
    <p:sldLayoutId id="2147485963" r:id="rId36"/>
    <p:sldLayoutId id="2147485964" r:id="rId37"/>
    <p:sldLayoutId id="2147485965" r:id="rId38"/>
    <p:sldLayoutId id="2147485966" r:id="rId39"/>
    <p:sldLayoutId id="2147485967" r:id="rId40"/>
    <p:sldLayoutId id="2147485968" r:id="rId41"/>
    <p:sldLayoutId id="2147485969" r:id="rId42"/>
    <p:sldLayoutId id="2147485970" r:id="rId4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eviator@ffbb.com" TargetMode="Externa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2">
            <a:extLst>
              <a:ext uri="{FF2B5EF4-FFF2-40B4-BE49-F238E27FC236}">
                <a16:creationId xmlns:a16="http://schemas.microsoft.com/office/drawing/2014/main" id="{5A9F8CC7-57F2-449A-B0A0-1C5401240AB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33413" y="3559175"/>
            <a:ext cx="7924800" cy="75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NOUVELLES CONSIGNES </a:t>
            </a:r>
            <a:b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sz="3200">
                <a:solidFill>
                  <a:srgbClr val="00B050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OTM FEDERAUX</a:t>
            </a:r>
            <a:b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SAISON 2018-2019</a:t>
            </a:r>
          </a:p>
        </p:txBody>
      </p:sp>
      <p:sp>
        <p:nvSpPr>
          <p:cNvPr id="45059" name="ZoneTexte 1">
            <a:extLst>
              <a:ext uri="{FF2B5EF4-FFF2-40B4-BE49-F238E27FC236}">
                <a16:creationId xmlns:a16="http://schemas.microsoft.com/office/drawing/2014/main" id="{FA77E77D-A24D-46BD-BDF0-5C76E2312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6053138"/>
            <a:ext cx="308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>
                <a:solidFill>
                  <a:srgbClr val="002060"/>
                </a:solidFill>
              </a:rPr>
              <a:t>13 juillet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DAC17F-EEDA-4FEA-903E-C91B2BC4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63675"/>
            <a:ext cx="8520112" cy="3786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4 :  Nouvelle période au CT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chaque nouveau contrôle et sur chaque remise en jeu :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des tirs (C.T.) annonce verbalement le nouveau temps affiché au CT (ex: « 14 » ou « 17 »).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(C.J.) contrôle l’affichage du CT et confirme le temps affiché (« OK, 14 » ou « OK, 17 »).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lors de tous les temps morts : les temps affichés et contrôlés sont également notés sur un bloc note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CDCC66F-D581-4377-AF1D-D6F1C702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338D79-6D7B-46AD-9817-0D278C8A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63675"/>
            <a:ext cx="8520112" cy="3784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5 :  Remplacement ou temps mort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d’une demande de remplacement ou TM, l’OTM qui identifie la demande l’annonce verbalement (ex: « remplacement ’A’ »).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et le Marqueur confirment qu’ils ont bien enregistré la demande (OK, remplacement ‘A’)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la gestion des remplacements et temps-morts (à ne jamais manquer) est prioritaire par rapport au contrôle des temps, fautes et score (correction ultérieure possible).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842B525-097C-48F7-8414-845C3320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8360C-76F2-4CC5-889F-B0D161CF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2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GESTION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DES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ERREURS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7531D79-43A4-4839-AFAE-0F495EDC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OTM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6A0DCC-2D50-498C-9D1F-0DC440F86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AVERTISSEMENT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Une erreur peut arriver à tout le monde. Il faut bien la gérer.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Accepter et assumer l’erreur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Ne pas paniquer 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 reconcentrer pour ne pas en refaire d’autres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Agir avec calme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Prendre et noter les bonnes informations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Agir rapidement mais posément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Corriger l’erreur si possible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Avertir les arbitres au premier ballon mort et chronomètre de jeu arrêté 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Leur communiquer les informations pertinentes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arbitres prennent la décision finale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B590E25-961E-4C62-B816-6361484B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0BEE91-F05A-416A-BD77-7F05419DB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520112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chaque fois qu’une erreur est commise par un OTM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L’OTM annonce immédiatement son erreur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au commissaire, ou à défaut ses collègues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L’OTM rectifie immédiatement son erreur si elle est mineur et rectifiable facilement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ou dès que possible si cela risque d’affecter le bon fonctionnement de la table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l’erreur mineure a été corrigée, le commissaire, ou à défaut l’OTM concerné,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avise l’arbitre au premier arrêt de jeu prolongé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(faute, remplacement ou temps-mort)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l’erreur est importante, pas facilement rectifiable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ou que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équipes contestent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le commissaire ou à défaut l’OTM concerné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prévient l’arbitre dès le premier ballon mort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et chronomètre de jeu arrêté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030B1AA-9C0B-48C5-9624-EDEE988B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3F3DC-7B14-4D43-8031-3FC6C3B0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6 :  Arrêt du Chrono, repéré aussitôt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l’erreur  : ex : « chrono arrêté, je redémarre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redémarre immédiatement son chrono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confirme : ex : « OK, erreur chrono, redémarré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note le moment et la durée de l’arrêt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 la prochaine faute, du prochain remplacement ou temps mort, le chronométreur appelle un arbitre pour lui signaler de combien de secondes le chrono s’est arrêté.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 décide de la correction éventuelle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Idem pour un démarrage intempestif repéré immédiatement, mais la correction peut se faire immédiatement avec les arbitres (ballon mort).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133061A-255B-4E81-941B-D2EDBA5F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59396" name="Image 6">
            <a:extLst>
              <a:ext uri="{FF2B5EF4-FFF2-40B4-BE49-F238E27FC236}">
                <a16:creationId xmlns:a16="http://schemas.microsoft.com/office/drawing/2014/main" id="{59150351-B6E2-4DE7-9089-A2546E64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143000"/>
            <a:ext cx="75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43452B-06B8-41E8-8E2D-D6517C5F5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7 :  Arrêt important du chrono, repéré tardivement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l’erreur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par ex. : « chrono arrêté, je redémarre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redémarre immédiatement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son chrono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confirme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ex : « OK, chrono redémarré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binôme Chronométreur tente de chiffrer le temps écoulé non comptabilisé.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Dès que possible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au prochain ballon mort et chrono arrêté, le chronométreur fait retentir son signal pour appeler l’arbitre, lui annonce l’erreur, précise s’il suppose ou qu’il est sûr du temps d’arrêt du chrono.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décide de la correction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à appliquer et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le temps exact à afficher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au chrono de jeu.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925B5DF-9C22-4F92-B3CE-60E4DFB0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0420" name="Image 1">
            <a:extLst>
              <a:ext uri="{FF2B5EF4-FFF2-40B4-BE49-F238E27FC236}">
                <a16:creationId xmlns:a16="http://schemas.microsoft.com/office/drawing/2014/main" id="{1DF6B957-3157-4543-BD3B-798966F1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143000"/>
            <a:ext cx="75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13975F-4B44-43BC-84E4-29800DA4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109663"/>
            <a:ext cx="8520112" cy="5338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8 :  Erreur de score au tableau </a:t>
            </a:r>
          </a:p>
          <a:p>
            <a:pPr>
              <a:spcBef>
                <a:spcPts val="600"/>
              </a:spcBef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 la phase « Annonce-Contrôle-Confirmation », le marqueur s’aperçoit d’une erreur (écart de score)</a:t>
            </a: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 Si l’erreur est identifiée et rectifiable immédiatement 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L’Aide-Marqueur annonce par ex. : « Erreur de score, je corrige, 54-55 »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contrôle et confirme : « OK, 54-55 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commissaire, à défaut le marqueur, prévient l’arbitre de la rectification lors du prochain arrêt de jeu prolongé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En cas de doute ou si l'une des équipes soulève une objection à la correction, le marqueur doit en informer l'arbitre dès que possible, (premier ballon mort avec chronomètre de jeu arrêté) -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consigne FIBA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7D4B4E3-29DE-4A06-864C-C70D375A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1444" name="Image 1">
            <a:extLst>
              <a:ext uri="{FF2B5EF4-FFF2-40B4-BE49-F238E27FC236}">
                <a16:creationId xmlns:a16="http://schemas.microsoft.com/office/drawing/2014/main" id="{E435D95D-C2B5-4BFB-8756-56869589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85850"/>
            <a:ext cx="1476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E80C9-7D9E-436E-9790-76F94BD61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263650"/>
            <a:ext cx="9031287" cy="600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9 :  Erreur de score sur la feuille de marque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Erreur lors de la phase « Annonce-Contrôle-Confirmation » :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1. Le marqueur annonce par ex. : « Erreur de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score, j’ai coché 3 points et non 2, on appelle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 »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2. Le marqueur, prévient l’arbitre de la rectification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dès que possible : premier ballon mort avec chronomètre de jeu arrêté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3. Avec l’accord de l’arbitre, le marqueur corrige l’erreur,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met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un gros point dans la marge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et annonce le nouveau score.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4. Le chronométreur contrôle et confirme le nouveau score affiché: « OK, 54-55 »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5.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L’arbitre pose une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petite signature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à coté de l’erreur ou fait noter l’info sur le bloc note pour le consigner en fin de match sur l’e-Marque.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Tx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E8372E4-6D4B-443C-97E2-82C0E165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2468" name="Image 1">
            <a:extLst>
              <a:ext uri="{FF2B5EF4-FFF2-40B4-BE49-F238E27FC236}">
                <a16:creationId xmlns:a16="http://schemas.microsoft.com/office/drawing/2014/main" id="{35F7883B-262D-4F5C-8E7F-0646D064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036763"/>
            <a:ext cx="14620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C88AC-2602-44B4-96F7-B54B8DF6B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516063"/>
            <a:ext cx="6804025" cy="4154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10 :  Erreur de reset à 24 au lieu de 14 secondes immédiatement identifiée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annonce son erreur : « Erreur, c’est 14!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corrige immédiatement et remet à 14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CJ confirme : « OK, correction à 14 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Si la correction est immédiate, pas la peine d’aviser l’arbitre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Idem si l’erreur est dans l’autre sens (14 au lieu de 24)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62AE773-51C8-45F8-9DCC-EE17FBFC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3492" name="Image 1">
            <a:extLst>
              <a:ext uri="{FF2B5EF4-FFF2-40B4-BE49-F238E27FC236}">
                <a16:creationId xmlns:a16="http://schemas.microsoft.com/office/drawing/2014/main" id="{FBF97DA5-A540-48AF-8006-6FD111E1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516063"/>
            <a:ext cx="171926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6">
            <a:extLst>
              <a:ext uri="{FF2B5EF4-FFF2-40B4-BE49-F238E27FC236}">
                <a16:creationId xmlns:a16="http://schemas.microsoft.com/office/drawing/2014/main" id="{7683F2DA-D3A1-4819-83C7-36524618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07138"/>
            <a:ext cx="19478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1EF5D1-4BB8-4CA7-A98C-50572158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2044700"/>
            <a:ext cx="8874125" cy="3970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fr-FR" altLang="fr-FR" b="1" u="sng" dirty="0">
                <a:solidFill>
                  <a:srgbClr val="002060"/>
                </a:solidFill>
              </a:rPr>
              <a:t>SOMMAIRE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CONSTATS INITIAUX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OBJECTIFS des NOUVEAUX PRINCIPES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1 : ANNONCE – CONTRÔLE - CONFIRMATION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2 : GESTION DES ERREURS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3 : ANNONCES DE VIGILANCE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4 : GESTION DU DOUTE</a:t>
            </a:r>
          </a:p>
        </p:txBody>
      </p:sp>
      <p:pic>
        <p:nvPicPr>
          <p:cNvPr id="46084" name="Image 1">
            <a:extLst>
              <a:ext uri="{FF2B5EF4-FFF2-40B4-BE49-F238E27FC236}">
                <a16:creationId xmlns:a16="http://schemas.microsoft.com/office/drawing/2014/main" id="{425E1225-4F5D-4729-A158-A80D0274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1223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3">
            <a:extLst>
              <a:ext uri="{FF2B5EF4-FFF2-40B4-BE49-F238E27FC236}">
                <a16:creationId xmlns:a16="http://schemas.microsoft.com/office/drawing/2014/main" id="{5AD21824-15C2-4137-9379-010E77FC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Fédéraux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662995-5619-45BB-8226-3BA42D15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662987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11 :  Erreur non rattrapable de reset à 24 sur un contrôle qui se poursuit (ex: interception manquée)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annonce son erreur : « Erreur de reset » et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occulte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immédiatement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son appareil. Il annonce « CT occulté 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CJ confirme : « OK, occultation », annonce et note le temps affiché au CJ, ex. « 2’25 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Le CT tente de se souvenir du dernier temps affiché au CT au moment du reset inapproprié.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Si l’arbitre arrête le jeu, ces informations (temps au chrono et CT lors de l’erreur) sont données à l’arbitre qui décide s’il y a violation ou pas, et quel temps est à afficher pour la reprise du jeu (ex: « affichez 7 secondes ! »)</a:t>
            </a:r>
          </a:p>
          <a:p>
            <a:pPr>
              <a:defRPr/>
            </a:pPr>
            <a:r>
              <a:rPr lang="fr-FR" i="1" dirty="0">
                <a:solidFill>
                  <a:srgbClr val="002060"/>
                </a:solidFill>
                <a:cs typeface="Arial" panose="020B0604020202020204" pitchFamily="34" charset="0"/>
              </a:rPr>
              <a:t>Note 1 : L’arbitre n’est pas obligé d’arrêter le jeu</a:t>
            </a:r>
          </a:p>
          <a:p>
            <a:pPr>
              <a:defRPr/>
            </a:pPr>
            <a:r>
              <a:rPr lang="fr-FR" i="1" dirty="0">
                <a:solidFill>
                  <a:srgbClr val="002060"/>
                </a:solidFill>
                <a:cs typeface="Arial" panose="020B0604020202020204" pitchFamily="34" charset="0"/>
              </a:rPr>
              <a:t>Note 2 : Si l’arbitre n’arrête pas le jeu, le CT reprend son travail normalement dès la prochaine possession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14DF116-350C-4C3B-8DA1-8E3540F7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B21CF-DA20-4F05-907C-EB3C1E37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3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ANNONCES DE VIGILANCE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785D33C-02CC-460E-B44A-B964E6A1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OTM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3599AD-F122-42C0-BD4B-955CEAE5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662987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des moments critiques, des annonces doivent être faites :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Annonces par le chronométreur :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Entrée dans la « 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dernière minute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 chaque quart-temps (vigilance sur tir au </a:t>
            </a:r>
            <a:r>
              <a:rPr lang="fr-FR" dirty="0" err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buzzer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1085850" lvl="1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Confirmation par le CT « OK dernière minute »</a:t>
            </a:r>
          </a:p>
          <a:p>
            <a:pPr marL="1085850" lvl="1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Décompte de 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10 dernières secondes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 CT si disponible (CT éteint)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Entrée dans les « 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 dernières minutes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quatrième quart-temps ou de chaque prolongation  (remplacement possible sur panier encaissé, 1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temps-mort perdu, remises en jeu possiblement avancées en zone avant, …)</a:t>
            </a:r>
          </a:p>
          <a:p>
            <a:pPr lvl="1" indent="0"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confirmation par le marqueur « OK, 2 minutes »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AB63959-78A4-499F-8334-012D3032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ANNONCES DE VIGILANCE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633223-E91F-4D99-9C78-64926BB7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719263"/>
            <a:ext cx="8662988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buFont typeface="+mj-lt"/>
              <a:buAutoNum type="arabicPeriod" startAt="2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Annonces par le chronométreur des tirs :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« 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 secondes !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avant l’échéance de chaque période de tir.</a:t>
            </a:r>
          </a:p>
          <a:p>
            <a:pPr marL="1085850" lvl="1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décompte ensuite oralement les 4 dernières secondes « 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4.3.2.1.0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       (sauf si risque de temps-mort ou remplacement = priorité)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BA85EB3-91E2-4FEF-83EA-C6D84EDC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ANNONCES DE VIGILANCE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C23B4-07B2-4976-B9DB-8E4634A2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4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GESTION DU DOUTE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B97AE07-CEC5-42B2-A975-38938E1C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OTM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052DA0-4B2F-48A4-AE87-3AD2A5FD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662987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des situations critiques avec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doute possible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des annonces doivent être faites et des dispositions prises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doute </a:t>
            </a:r>
            <a:r>
              <a:rPr lang="fr-FR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(pas d’évidence) 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sur interception avec changement de contrôle ou pas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1143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par le chronométreur des tirs : soit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« Contrôle ! 24 »,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soit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« pas de contrôle !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 poursuite du décompte.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confirme oralement (ex : « OK, contrôle ») et annonce le temps sur son chrono au cas où l’arbitre ne soit pas d’accord (« 7’31’’ »)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mémorise de son côté le temps affiché au moment du contrôle/non contrôle supposé (« 17’’ »)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 cas d’intervention de l’arbitre, ces informations lui sont communiquées par le commissaire ou le CT :« à 7’31, nouveau contrôle, il restait 17 sec. au CT, reset fait à 24 »,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03D0B1D-1E14-4C67-A1DF-795DB194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DU DOUTE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D9CD2-9CC2-41FC-9E06-D8143C00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6629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alibri" panose="020F0502020204030204" pitchFamily="34" charset="0"/>
              <a:buAutoNum type="arabicPeriod" startAt="2"/>
            </a:pPr>
            <a:r>
              <a:rPr lang="fr-FR" altLang="fr-FR" b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doute possible </a:t>
            </a:r>
            <a:r>
              <a:rPr lang="fr-FR" altLang="fr-FR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(pas d’évidence)</a:t>
            </a:r>
            <a:r>
              <a:rPr lang="fr-FR" altLang="fr-FR" b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sur « anneau touché ou non » lors d’un tir </a:t>
            </a:r>
            <a:r>
              <a:rPr lang="fr-FR" altLang="fr-FR" b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annonce sa décision : « </a:t>
            </a:r>
            <a:r>
              <a:rPr lang="fr-FR" altLang="fr-FR" b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Pas touché</a:t>
            </a: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ou « </a:t>
            </a:r>
            <a:r>
              <a:rPr lang="fr-FR" altLang="fr-FR" b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Touché ! 24 ! (ou 14 !)</a:t>
            </a: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confirme oralement (ex : « OK, touché ») et annonce le temps sur son chrono au cas où l’arbitre ne soit pas d’accord (« 5’24’’ »)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annonce et mémorise de son côté le temps affiché au moment de la situation amenant le doute (« 7 ’’ »  « 14’’ »)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 cas d’intervention de l’arbitre, ces informations lui sont communiquées « à 5’23, anneau touché, il restait 7 sec. au CT, reset fait à 14 », par le commissaire ou le CT.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749C7B8-7811-43DC-9B19-F01B29225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DU DOUTE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9951AD32-91DC-46D3-A27D-FA6EAE53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603250"/>
            <a:ext cx="8126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fr-FR" altLang="fr-FR" sz="2200">
                <a:solidFill>
                  <a:schemeClr val="bg1"/>
                </a:solidFill>
                <a:latin typeface="FFBB" panose="02000000000000000000" pitchFamily="50" charset="0"/>
              </a:rPr>
              <a:t>PÔLE FORMATION ET EMPLOI</a:t>
            </a:r>
          </a:p>
          <a:p>
            <a:pPr algn="ctr" defTabSz="914400" eaLnBrk="1" hangingPunct="1"/>
            <a:r>
              <a:rPr lang="fr-FR" altLang="fr-FR" sz="2200">
                <a:solidFill>
                  <a:schemeClr val="bg1"/>
                </a:solidFill>
                <a:latin typeface="FFBB" panose="02000000000000000000" pitchFamily="50" charset="0"/>
              </a:rPr>
              <a:t>FFBB</a:t>
            </a:r>
          </a:p>
          <a:p>
            <a:pPr algn="ctr" defTabSz="914400" eaLnBrk="1" hangingPunct="1"/>
            <a:endParaRPr lang="fr-FR" altLang="fr-FR" sz="1800">
              <a:solidFill>
                <a:schemeClr val="bg1"/>
              </a:solidFill>
              <a:latin typeface="FFBB" panose="02000000000000000000" pitchFamily="50" charset="0"/>
            </a:endParaRPr>
          </a:p>
          <a:p>
            <a:pPr algn="ctr" defTabSz="914400" eaLnBrk="1" hangingPunct="1"/>
            <a:r>
              <a:rPr lang="fr-FR" altLang="fr-FR" sz="1800">
                <a:solidFill>
                  <a:schemeClr val="bg1"/>
                </a:solidFill>
                <a:latin typeface="FFBB" panose="02000000000000000000" pitchFamily="50" charset="0"/>
              </a:rPr>
              <a:t>JUIN 2018 </a:t>
            </a:r>
          </a:p>
          <a:p>
            <a:pPr algn="ctr" defTabSz="914400" eaLnBrk="1" hangingPunct="1"/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EF6057B9-EDA2-47AC-83E5-E51E229F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449513"/>
            <a:ext cx="411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fr-FR" sz="2000">
                <a:solidFill>
                  <a:schemeClr val="bg1"/>
                </a:solidFill>
              </a:rPr>
              <a:t>Contact : </a:t>
            </a:r>
            <a:r>
              <a:rPr lang="en-GB" altLang="fr-FR">
                <a:solidFill>
                  <a:schemeClr val="bg1"/>
                </a:solidFill>
                <a:hlinkClick r:id="rId2"/>
              </a:rPr>
              <a:t>bvauthier@ffbb.com</a:t>
            </a:r>
            <a:r>
              <a:rPr lang="en-GB" alt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FA5C8-739C-49A1-8EEA-99165288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189038"/>
            <a:ext cx="7996237" cy="4648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CONSTATS INITIAUX</a:t>
            </a:r>
          </a:p>
          <a:p>
            <a:pPr>
              <a:defRPr/>
            </a:pPr>
            <a:endParaRPr lang="fr-FR" sz="800" b="1" u="sng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Des erreurs se produisent presque à chaque rencontre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Certaines erreurs sont évitables, peuvent être identifiées et corrigées plus rapidement, donc plus facilement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arbitres ou les commissaires donnent parfois des instructions différentes d’une rencontre à l’autre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La FIBA a édité un manuel OTM pour uniformiser les procédures à la table de marque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La FFBB met en place de nouvelles procédures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4F00D21-75A5-4C3A-864B-42E56325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Fédéraux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6ADF54-6E14-4D89-A7CF-9A0E8BF1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031875"/>
            <a:ext cx="7996237" cy="3908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fr-FR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OBJECTIFS des NOUVEAUX PRINCIPES</a:t>
            </a:r>
          </a:p>
          <a:p>
            <a:pPr>
              <a:defRPr/>
            </a:pPr>
            <a:endParaRPr lang="fr-FR" sz="800" b="1" u="sng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Réduire le risque d’erreur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S’apercevoir plus vite des erreurs commises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Disposer de procédures pour gérer les doutes et corriger les erreurs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Uniformiser les procédures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2FFD267-BF66-4128-89B7-4A5B43D6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Fédéraux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EEB600-EB6F-49C8-8A9F-82DAAA99D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1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ANNONCE -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CONTRÔLE -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CONFIRMATION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1045F0D-6A39-40DA-9F6E-A0CF4300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Fédéraux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4C860-F1FB-46BF-903A-9B2943C67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031875"/>
            <a:ext cx="8662987" cy="5816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fr-FR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Double vérification verbale et visuelle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les binômes OTM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verbale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un OTM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Contrôle visuel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 binôme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Confirmation verbale 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 binôme</a:t>
            </a:r>
          </a:p>
          <a:p>
            <a:pPr>
              <a:defRPr/>
            </a:pPr>
            <a:endParaRPr lang="fr-FR" b="1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INTERET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Permet de  vérifier et de mieux se souvenir visuellement ou auditivement 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temps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score 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 la faute …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affichés et/ou inscrits sur la feuille ou les tableaux d’affichage</a:t>
            </a: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Permet de repérer + vite une erreur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3F63373-FF03-43DA-9FDA-41AFAA1D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2994FA-8E86-42CD-967D-7E5BD93B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1 :  Faute commise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L’aide marqueur annonce à voix haute la faute communiquée par l’arbitre (« faute A, A2, P3 »)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répète à voix haute ce qu’il écrit : « A2, P3, 2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de joueur, 3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d’équipe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L’aide marqueur confirme ce qui est écrit au tableau « OK, A2, 2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de joueur , 3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d’équipe A »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FE17F06-736C-4FE0-A0AF-45F1E6F0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4D72E-076E-4632-95C4-CE55C68A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89075"/>
            <a:ext cx="8520112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2 :  Panier marqué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à voix haute le nombre de points marqués et le </a:t>
            </a:r>
            <a:r>
              <a:rPr lang="fr-FR" dirty="0" err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n°du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tireur (ex : «  A13  : 3 points,  »)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répète à voix haute ce qu’il écrit : «  A13 : 3 points, 54-56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contrôle le tableau et confirme le nouveau score inscrit au tableau d’affichage « OK, 54-56  »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A22E379-448C-412F-8950-509C579C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40B38-8657-4D49-B9FB-BC387187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63675"/>
            <a:ext cx="8520112" cy="5262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3 :  Contrôle de l’arrêt du Chrono et du 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chaque arrêt du chrono, le chronométreur (C.J.) annonce verbalement le temps affiché au chrono (ex: « 5’24 »).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des Tirs (C.T.) contrôle le temps affiché et le répète aussitôt (ex: « OK, 5’24 »).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des Tirs (C.T.) annonce verbalement dans la foulée le temps affiché à son appareil : « 17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(C.J.) contrôle l’affichage du CT et confirme le temps affiché (« OK, 17 »).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lors de tous les temps morts : les temps affichés et contrôlés sont également notés sur un bloc note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05AC30D-9554-4928-A666-3A508E18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FFBB-Arial">
  <a:themeElements>
    <a:clrScheme name="FFBB 1">
      <a:dk1>
        <a:srgbClr val="FFFFFF"/>
      </a:dk1>
      <a:lt1>
        <a:srgbClr val="9B9C9E"/>
      </a:lt1>
      <a:dk2>
        <a:srgbClr val="00378A"/>
      </a:dk2>
      <a:lt2>
        <a:srgbClr val="E1001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ModelFFBB-Arial.pot</Template>
  <TotalTime>35202</TotalTime>
  <Words>821</Words>
  <Application>Microsoft Office PowerPoint</Application>
  <PresentationFormat>Affichage à l'écran (4:3)</PresentationFormat>
  <Paragraphs>207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ＭＳ Ｐゴシック</vt:lpstr>
      <vt:lpstr>Calibri</vt:lpstr>
      <vt:lpstr>FFBB</vt:lpstr>
      <vt:lpstr>Wingdings</vt:lpstr>
      <vt:lpstr>ModelFFBB-Arial</vt:lpstr>
      <vt:lpstr>NOUVELLES CONSIGNES  OTM FEDERAUX SAISON 2018-2019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GRAPHEMES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EMPLACEMENT TITRE</dc:title>
  <dc:creator>Bambou Graphemes</dc:creator>
  <cp:lastModifiedBy>rachid rabiaa</cp:lastModifiedBy>
  <cp:revision>191</cp:revision>
  <cp:lastPrinted>2018-06-21T14:39:59Z</cp:lastPrinted>
  <dcterms:created xsi:type="dcterms:W3CDTF">2010-06-16T14:33:15Z</dcterms:created>
  <dcterms:modified xsi:type="dcterms:W3CDTF">2018-11-07T12:56:08Z</dcterms:modified>
</cp:coreProperties>
</file>