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256" r:id="rId2"/>
    <p:sldId id="258" r:id="rId3"/>
    <p:sldId id="259" r:id="rId4"/>
    <p:sldId id="275" r:id="rId5"/>
    <p:sldId id="274" r:id="rId6"/>
    <p:sldId id="272" r:id="rId7"/>
    <p:sldId id="273" r:id="rId8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906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r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16" name="Espace réservé de la date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398CD-4F04-485A-9099-AA7775A08462}" type="datetimeFigureOut">
              <a:rPr lang="fr-FR" smtClean="0"/>
              <a:pPr/>
              <a:t>28/10/2016</a:t>
            </a:fld>
            <a:endParaRPr lang="fr-FR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5" name="Espace réservé du numéro de diapositive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C214E26-A11B-4E27-A7CE-BA7E5AFB62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398CD-4F04-485A-9099-AA7775A08462}" type="datetimeFigureOut">
              <a:rPr lang="fr-FR" smtClean="0"/>
              <a:pPr/>
              <a:t>28/10/2016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14E26-A11B-4E27-A7CE-BA7E5AFB62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398CD-4F04-485A-9099-AA7775A08462}" type="datetimeFigureOut">
              <a:rPr lang="fr-FR" smtClean="0"/>
              <a:pPr/>
              <a:t>28/10/2016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14E26-A11B-4E27-A7CE-BA7E5AFB62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r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27" name="Espace réservé du contenu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5" name="Espace réservé de la date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398CD-4F04-485A-9099-AA7775A08462}" type="datetimeFigureOut">
              <a:rPr lang="fr-FR" smtClean="0"/>
              <a:pPr/>
              <a:t>28/10/2016</a:t>
            </a:fld>
            <a:endParaRPr lang="fr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fr-FR"/>
          </a:p>
        </p:txBody>
      </p:sp>
      <p:sp>
        <p:nvSpPr>
          <p:cNvPr id="16" name="Espace réservé du numéro de diapositive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C214E26-A11B-4E27-A7CE-BA7E5AFB62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Espace réservé du texte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9" name="Espace réservé de la date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398CD-4F04-485A-9099-AA7775A08462}" type="datetimeFigureOut">
              <a:rPr lang="fr-FR" smtClean="0"/>
              <a:pPr/>
              <a:t>28/10/2016</a:t>
            </a:fld>
            <a:endParaRPr lang="fr-FR"/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6" name="Espace réservé du numéro de diapositiv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14E26-A11B-4E27-A7CE-BA7E5AFB62A4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r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4" name="Espace réservé du contenu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1" name="Espace réservé de la date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398CD-4F04-485A-9099-AA7775A08462}" type="datetimeFigureOut">
              <a:rPr lang="fr-FR" smtClean="0"/>
              <a:pPr/>
              <a:t>28/10/2016</a:t>
            </a:fld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1" name="Espace réservé du numéro de diapositive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14E26-A11B-4E27-A7CE-BA7E5AFB62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r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25" name="Espace réservé du texte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8" name="Espace réservé du contenu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398CD-4F04-485A-9099-AA7775A08462}" type="datetimeFigureOut">
              <a:rPr lang="fr-FR" smtClean="0"/>
              <a:pPr/>
              <a:t>28/10/2016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C214E26-A11B-4E27-A7CE-BA7E5AFB62A4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r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398CD-4F04-485A-9099-AA7775A08462}" type="datetimeFigureOut">
              <a:rPr lang="fr-FR" smtClean="0"/>
              <a:pPr/>
              <a:t>28/10/2016</a:t>
            </a:fld>
            <a:endParaRPr lang="fr-FR"/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14E26-A11B-4E27-A7CE-BA7E5AFB62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398CD-4F04-485A-9099-AA7775A08462}" type="datetimeFigureOut">
              <a:rPr lang="fr-FR" smtClean="0"/>
              <a:pPr/>
              <a:t>28/10/2016</a:t>
            </a:fld>
            <a:endParaRPr lang="fr-FR"/>
          </a:p>
        </p:txBody>
      </p:sp>
      <p:sp>
        <p:nvSpPr>
          <p:cNvPr id="24" name="Espace réservé du pied de page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14E26-A11B-4E27-A7CE-BA7E5AFB62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26" name="Espace réservé du texte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4" name="Espace réservé du contenu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5" name="Espace réservé de la date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398CD-4F04-485A-9099-AA7775A08462}" type="datetimeFigureOut">
              <a:rPr lang="fr-FR" smtClean="0"/>
              <a:pPr/>
              <a:t>28/10/2016</a:t>
            </a:fld>
            <a:endParaRPr lang="fr-FR"/>
          </a:p>
        </p:txBody>
      </p:sp>
      <p:sp>
        <p:nvSpPr>
          <p:cNvPr id="29" name="Espace réservé du pied de page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14E26-A11B-4E27-A7CE-BA7E5AFB62A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398CD-4F04-485A-9099-AA7775A08462}" type="datetimeFigureOut">
              <a:rPr lang="fr-FR" smtClean="0"/>
              <a:pPr/>
              <a:t>28/10/2016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1" name="Espace réservé du numéro de diapositive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14E26-A11B-4E27-A7CE-BA7E5AFB62A4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7" name="Titr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Espace réservé du texte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E6398CD-4F04-485A-9099-AA7775A08462}" type="datetimeFigureOut">
              <a:rPr lang="fr-FR" smtClean="0"/>
              <a:pPr/>
              <a:t>28/10/2016</a:t>
            </a:fld>
            <a:endParaRPr lang="fr-FR"/>
          </a:p>
        </p:txBody>
      </p:sp>
      <p:sp>
        <p:nvSpPr>
          <p:cNvPr id="28" name="Espace réservé du pied de page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C214E26-A11B-4E27-A7CE-BA7E5AFB62A4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0" name="Espace réservé du titre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crootm@liguebasket5962.com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81000" y="2852935"/>
            <a:ext cx="8458200" cy="3222851"/>
          </a:xfrm>
        </p:spPr>
        <p:txBody>
          <a:bodyPr>
            <a:normAutofit/>
          </a:bodyPr>
          <a:lstStyle/>
          <a:p>
            <a:pPr algn="ctr"/>
            <a:r>
              <a:rPr lang="fr-FR" sz="2400" b="1" dirty="0" smtClean="0"/>
              <a:t>Commission régionale des officiels</a:t>
            </a:r>
            <a:br>
              <a:rPr lang="fr-FR" sz="2400" b="1" dirty="0" smtClean="0"/>
            </a:br>
            <a:r>
              <a:rPr lang="fr-FR" sz="2400" b="1" dirty="0" smtClean="0"/>
              <a:t/>
            </a:r>
            <a:br>
              <a:rPr lang="fr-FR" sz="2400" b="1" dirty="0" smtClean="0"/>
            </a:br>
            <a:r>
              <a:rPr lang="fr-FR" sz="1800" b="1" dirty="0" smtClean="0"/>
              <a:t>COMITE</a:t>
            </a:r>
            <a:r>
              <a:rPr lang="fr-FR" sz="1800" b="1" dirty="0" smtClean="0">
                <a:latin typeface="Arial" pitchFamily="34" charset="0"/>
                <a:cs typeface="Arial" pitchFamily="34" charset="0"/>
              </a:rPr>
              <a:t> DIRECTEUR DU 11 OCTOBRE 2016</a:t>
            </a:r>
            <a:endParaRPr lang="fr-FR" sz="2400" b="1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23528" y="260648"/>
            <a:ext cx="8458200" cy="2232248"/>
          </a:xfrm>
        </p:spPr>
        <p:txBody>
          <a:bodyPr/>
          <a:lstStyle/>
          <a:p>
            <a:r>
              <a:rPr lang="fr-FR" dirty="0" smtClean="0"/>
              <a:t> </a:t>
            </a:r>
            <a:endParaRPr lang="fr-FR" dirty="0"/>
          </a:p>
        </p:txBody>
      </p:sp>
      <p:pic>
        <p:nvPicPr>
          <p:cNvPr id="5" name="Image 4" descr="LigueNpD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7" y="260648"/>
            <a:ext cx="1415028" cy="2088232"/>
          </a:xfrm>
          <a:prstGeom prst="rect">
            <a:avLst/>
          </a:prstGeom>
        </p:spPr>
      </p:pic>
      <p:pic>
        <p:nvPicPr>
          <p:cNvPr id="6" name="Image 5" descr="LOGO CRO 59-6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16216" y="332656"/>
            <a:ext cx="1991602" cy="19888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ACTIVITE CRO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400" dirty="0" smtClean="0"/>
              <a:t>- Réunion du 19 septembre du pôle répartitions</a:t>
            </a:r>
          </a:p>
          <a:p>
            <a:r>
              <a:rPr lang="fr-FR" sz="1600" dirty="0" smtClean="0"/>
              <a:t>Bilan : difficulté de désignations, par rapport aux échecs sur les recyclages. La décision a été de ne pas désigner les arbitres ayant échoué, par contre pour les OTM, vu le faible taux de réussite, les désignations ont été faites normalement.</a:t>
            </a:r>
          </a:p>
          <a:p>
            <a:endParaRPr lang="fr-FR" sz="2400" dirty="0"/>
          </a:p>
        </p:txBody>
      </p:sp>
      <p:pic>
        <p:nvPicPr>
          <p:cNvPr id="4" name="Image 3" descr="LOGO CRO 59-6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00392" y="116632"/>
            <a:ext cx="769466" cy="7683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Partie OTM (</a:t>
            </a:r>
            <a:r>
              <a:rPr lang="fr-FR" dirty="0" err="1" smtClean="0"/>
              <a:t>orlane</a:t>
            </a:r>
            <a:r>
              <a:rPr lang="fr-FR" dirty="0" smtClean="0"/>
              <a:t> DANEL)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971182"/>
          </a:xfrm>
        </p:spPr>
        <p:txBody>
          <a:bodyPr>
            <a:normAutofit fontScale="92500" lnSpcReduction="10000"/>
          </a:bodyPr>
          <a:lstStyle/>
          <a:p>
            <a:pPr lvl="2">
              <a:buNone/>
            </a:pPr>
            <a:r>
              <a:rPr lang="fr-FR" dirty="0" smtClean="0"/>
              <a:t>- 1er recyclage du 11/09/16, organisé dans 3 centres (</a:t>
            </a:r>
            <a:r>
              <a:rPr lang="fr-FR" dirty="0" err="1" smtClean="0"/>
              <a:t>Phalempin</a:t>
            </a:r>
            <a:r>
              <a:rPr lang="fr-FR" dirty="0" smtClean="0"/>
              <a:t>, Denain et Dunkerque) : 124 OTM convoqués : 88 présents  </a:t>
            </a:r>
          </a:p>
          <a:p>
            <a:pPr lvl="2">
              <a:buFontTx/>
              <a:buChar char="-"/>
            </a:pPr>
            <a:r>
              <a:rPr lang="fr-FR" dirty="0" smtClean="0"/>
              <a:t>28 OTM validés suite au qcm et 60 échecs, soit 32% de réussite      2 OTM CF1 validés directement au stage HN de Vernon en tant qu'aide marqueur HN- </a:t>
            </a:r>
          </a:p>
          <a:p>
            <a:pPr lvl="2">
              <a:buNone/>
            </a:pPr>
            <a:r>
              <a:rPr lang="fr-FR" dirty="0" smtClean="0"/>
              <a:t>- Rattrapage du 02/10/16 sur 5 sites avec les rattrapages arbitres (Denain, </a:t>
            </a:r>
            <a:r>
              <a:rPr lang="fr-FR" dirty="0" err="1" smtClean="0"/>
              <a:t>Condette</a:t>
            </a:r>
            <a:r>
              <a:rPr lang="fr-FR" dirty="0" smtClean="0"/>
              <a:t>, </a:t>
            </a:r>
            <a:r>
              <a:rPr lang="fr-FR" dirty="0" err="1" smtClean="0"/>
              <a:t>Phalempin</a:t>
            </a:r>
            <a:r>
              <a:rPr lang="fr-FR" dirty="0" smtClean="0"/>
              <a:t>, Ruitz et </a:t>
            </a:r>
            <a:r>
              <a:rPr lang="fr-FR" dirty="0" err="1" smtClean="0"/>
              <a:t>Loon</a:t>
            </a:r>
            <a:r>
              <a:rPr lang="fr-FR" dirty="0" smtClean="0"/>
              <a:t> Plage) : 94 convoqués :  56 présents </a:t>
            </a:r>
          </a:p>
          <a:p>
            <a:pPr lvl="2">
              <a:buFontTx/>
              <a:buChar char="-"/>
            </a:pPr>
            <a:r>
              <a:rPr lang="fr-FR" dirty="0" smtClean="0"/>
              <a:t>50 OTM validés et 6 échecs, soit 89% de réussite.</a:t>
            </a:r>
          </a:p>
          <a:p>
            <a:pPr lvl="2">
              <a:buNone/>
            </a:pPr>
            <a:r>
              <a:rPr lang="fr-FR" dirty="0" smtClean="0"/>
              <a:t>- Un 2ème rattrapage est proposé à 8 OTM le 23/10/16 à </a:t>
            </a:r>
            <a:r>
              <a:rPr lang="fr-FR" dirty="0" err="1" smtClean="0"/>
              <a:t>Phalempin</a:t>
            </a:r>
            <a:r>
              <a:rPr lang="fr-FR" dirty="0" smtClean="0"/>
              <a:t> (6 échecs + 2 absents)</a:t>
            </a:r>
          </a:p>
          <a:p>
            <a:pPr lvl="2">
              <a:buNone/>
            </a:pPr>
            <a:r>
              <a:rPr lang="fr-FR" dirty="0" smtClean="0"/>
              <a:t>- 38 arrêts ou indisponibilités enregistrés pour cette année, soit environ 30%.</a:t>
            </a:r>
          </a:p>
          <a:p>
            <a:pPr lvl="2"/>
            <a:endParaRPr lang="fr-FR" sz="16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FORMATION OTM CF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sz="2400" dirty="0" smtClean="0"/>
              <a:t>Les candidatures peuvent être transmises dès à présent à </a:t>
            </a:r>
            <a:r>
              <a:rPr lang="fr-FR" sz="2400" dirty="0" err="1" smtClean="0"/>
              <a:t>Orlane</a:t>
            </a:r>
            <a:r>
              <a:rPr lang="fr-FR" sz="2400" dirty="0" smtClean="0"/>
              <a:t> DANEL (</a:t>
            </a:r>
            <a:r>
              <a:rPr lang="fr-FR" sz="2400" dirty="0" smtClean="0">
                <a:hlinkClick r:id="rId2"/>
              </a:rPr>
              <a:t>crootm@liguebasket5962.com</a:t>
            </a:r>
            <a:r>
              <a:rPr lang="fr-FR" sz="2400" dirty="0" smtClean="0"/>
              <a:t>)</a:t>
            </a:r>
          </a:p>
          <a:p>
            <a:r>
              <a:rPr lang="fr-FR" sz="2400" dirty="0" smtClean="0"/>
              <a:t>Des sessions décentralisées sont envisagées sur le Littoral et le Valenciennois. Celles-ci sont dépendantes du nombre de candidats (minimum 5)</a:t>
            </a:r>
          </a:p>
          <a:p>
            <a:r>
              <a:rPr lang="fr-FR" sz="2400" dirty="0" smtClean="0"/>
              <a:t>La formation débutera en janvier, afin que les OTM puissent officier avant la fin de la saison 2016-2017</a:t>
            </a:r>
          </a:p>
          <a:p>
            <a:r>
              <a:rPr lang="fr-FR" sz="2400" dirty="0" smtClean="0"/>
              <a:t>La formation se compose de 6 séances théoriques et pratiques (code de jeu, rappel des 3 fonctions, explications du rôle du chronométreur des tirs, manipulation de l’appareil, </a:t>
            </a:r>
            <a:r>
              <a:rPr lang="fr-FR" sz="2400" dirty="0" err="1" smtClean="0"/>
              <a:t>emarque</a:t>
            </a:r>
            <a:r>
              <a:rPr lang="fr-FR" sz="2400" dirty="0" smtClean="0"/>
              <a:t>, QCM)</a:t>
            </a:r>
          </a:p>
          <a:p>
            <a:r>
              <a:rPr lang="fr-FR" sz="2400" dirty="0" smtClean="0"/>
              <a:t>La CRO recherche des tournois dans la ligue, pouvant servir de supports pour les validations pratique. Se rapprocher de </a:t>
            </a:r>
            <a:r>
              <a:rPr lang="fr-FR" sz="2400" dirty="0" err="1" smtClean="0"/>
              <a:t>Orlane</a:t>
            </a:r>
            <a:r>
              <a:rPr lang="fr-FR" sz="2400" dirty="0" smtClean="0"/>
              <a:t> DANEL pour les tournois potentiels. </a:t>
            </a:r>
            <a:endParaRPr lang="fr-FR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 marque (David </a:t>
            </a:r>
            <a:r>
              <a:rPr lang="fr-FR" dirty="0" err="1" smtClean="0"/>
              <a:t>Desmis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400" dirty="0" smtClean="0"/>
              <a:t>Pas beaucoup de Bugs</a:t>
            </a:r>
          </a:p>
          <a:p>
            <a:r>
              <a:rPr lang="fr-FR" sz="2400" dirty="0" smtClean="0"/>
              <a:t>3 ans d’activités</a:t>
            </a:r>
          </a:p>
          <a:p>
            <a:r>
              <a:rPr lang="fr-FR" sz="2400" dirty="0" smtClean="0"/>
              <a:t>37 formations</a:t>
            </a:r>
          </a:p>
          <a:p>
            <a:r>
              <a:rPr lang="fr-FR" sz="2400" dirty="0" smtClean="0"/>
              <a:t>Plus de 150 clubs formés</a:t>
            </a:r>
          </a:p>
          <a:p>
            <a:r>
              <a:rPr lang="fr-FR" sz="2400" dirty="0" smtClean="0"/>
              <a:t>Plus de 500 personnes formées</a:t>
            </a:r>
          </a:p>
          <a:p>
            <a:pPr marL="0" indent="0">
              <a:buNone/>
            </a:pPr>
            <a:r>
              <a:rPr lang="fr-FR" sz="2400" dirty="0" smtClean="0"/>
              <a:t>Et encore beaucoup de travail à faire : Merci à Christelle et Sandra pour la gestion du planning</a:t>
            </a:r>
          </a:p>
          <a:p>
            <a:pPr marL="0" indent="0">
              <a:buNone/>
            </a:pPr>
            <a:r>
              <a:rPr lang="fr-FR" sz="2400" dirty="0" smtClean="0"/>
              <a:t>Contacter la ligue, pour les secteurs souhaitant qu’une formation soit mise en place à l’attention des clubs évoluant au niveau régional (</a:t>
            </a:r>
            <a:r>
              <a:rPr lang="fr-FR" sz="2400" smtClean="0"/>
              <a:t>dates possibles : 4/12/18/19/25/26 novembre)</a:t>
            </a:r>
            <a:endParaRPr lang="fr-FR" sz="2400" dirty="0" smtClean="0"/>
          </a:p>
          <a:p>
            <a:endParaRPr lang="fr-F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PARTIE arbitres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043190"/>
          </a:xfrm>
        </p:spPr>
        <p:txBody>
          <a:bodyPr>
            <a:normAutofit/>
          </a:bodyPr>
          <a:lstStyle/>
          <a:p>
            <a:r>
              <a:rPr lang="fr-FR" sz="2000" dirty="0" smtClean="0"/>
              <a:t>- Suite aux séances de rattrapage, ayant eu lieu par secteurs (</a:t>
            </a:r>
            <a:r>
              <a:rPr lang="fr-FR" sz="2000" dirty="0" err="1" smtClean="0"/>
              <a:t>Condette</a:t>
            </a:r>
            <a:r>
              <a:rPr lang="fr-FR" sz="2000" dirty="0" smtClean="0"/>
              <a:t>, </a:t>
            </a:r>
            <a:r>
              <a:rPr lang="fr-FR" sz="2000" dirty="0" err="1" smtClean="0"/>
              <a:t>Loon</a:t>
            </a:r>
            <a:r>
              <a:rPr lang="fr-FR" sz="2000" dirty="0" smtClean="0"/>
              <a:t> Plage, </a:t>
            </a:r>
            <a:r>
              <a:rPr lang="fr-FR" sz="2000" dirty="0" err="1" smtClean="0"/>
              <a:t>Auberchicourt</a:t>
            </a:r>
            <a:r>
              <a:rPr lang="fr-FR" sz="2000" dirty="0" smtClean="0"/>
              <a:t>, Ruitz), et à </a:t>
            </a:r>
            <a:r>
              <a:rPr lang="fr-FR" sz="2000" dirty="0" err="1" smtClean="0"/>
              <a:t>Phalempin</a:t>
            </a:r>
            <a:r>
              <a:rPr lang="fr-FR" sz="2000" dirty="0" smtClean="0"/>
              <a:t> pour les non recyclés initialement, voici la globalité des effectifs :</a:t>
            </a:r>
          </a:p>
          <a:p>
            <a:r>
              <a:rPr lang="fr-FR" sz="2000" dirty="0" smtClean="0"/>
              <a:t>HN : 10 / CF : 29 / R1 : 21 / R1.1 : 28 / R2 : 21 /R2.1 : 19 / CRJ : 23, soit un total de 151 arbitres pour la ligue</a:t>
            </a:r>
          </a:p>
          <a:p>
            <a:r>
              <a:rPr lang="fr-FR" sz="2000" dirty="0" smtClean="0"/>
              <a:t>Echecs QCM : 1 R1.1 et 1 CRJ / Echecs Luc Léger : 1 R1, 2 R2 et 2 R2.1</a:t>
            </a:r>
          </a:p>
          <a:p>
            <a:r>
              <a:rPr lang="fr-FR" sz="2000" dirty="0" smtClean="0"/>
              <a:t>1 arbitre suspendu, 3 en attente de validation médicale, 1 blessé, 2 en attente de rattrapage test physique</a:t>
            </a:r>
          </a:p>
          <a:p>
            <a:endParaRPr lang="fr-FR" sz="2000" dirty="0" smtClean="0"/>
          </a:p>
          <a:p>
            <a:r>
              <a:rPr lang="fr-FR" sz="2000" dirty="0" smtClean="0"/>
              <a:t>- Les groupes R1 et R1.1 ont été ajustés en nombre suite aux recyclages, en respect du classement de la fin de saison dernière.</a:t>
            </a:r>
          </a:p>
          <a:p>
            <a:pPr lvl="1">
              <a:buNone/>
            </a:pPr>
            <a:endParaRPr lang="fr-FR" sz="1000" dirty="0" smtClean="0"/>
          </a:p>
          <a:p>
            <a:pPr lvl="1"/>
            <a:endParaRPr lang="fr-FR" sz="1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REGLEMENT CRO 59/62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899174"/>
          </a:xfrm>
        </p:spPr>
        <p:txBody>
          <a:bodyPr>
            <a:normAutofit lnSpcReduction="10000"/>
          </a:bodyPr>
          <a:lstStyle/>
          <a:p>
            <a:r>
              <a:rPr lang="fr-FR" sz="2400" b="1" u="sng" dirty="0" smtClean="0"/>
              <a:t>1</a:t>
            </a:r>
            <a:r>
              <a:rPr lang="fr-FR" sz="2400" b="1" u="sng" baseline="30000" dirty="0" smtClean="0"/>
              <a:t>ère</a:t>
            </a:r>
            <a:r>
              <a:rPr lang="fr-FR" sz="2400" b="1" u="sng" dirty="0" smtClean="0"/>
              <a:t> partie </a:t>
            </a:r>
            <a:r>
              <a:rPr lang="fr-FR" sz="2400" b="1" dirty="0" smtClean="0"/>
              <a:t>: Définition des acteurs</a:t>
            </a:r>
          </a:p>
          <a:p>
            <a:r>
              <a:rPr lang="fr-FR" sz="2400" b="1" u="sng" dirty="0" smtClean="0"/>
              <a:t>2</a:t>
            </a:r>
            <a:r>
              <a:rPr lang="fr-FR" sz="2400" b="1" u="sng" baseline="30000" dirty="0" smtClean="0"/>
              <a:t>ème</a:t>
            </a:r>
            <a:r>
              <a:rPr lang="fr-FR" sz="2400" b="1" u="sng" dirty="0" smtClean="0"/>
              <a:t> partie </a:t>
            </a:r>
            <a:r>
              <a:rPr lang="fr-FR" sz="2400" b="1" dirty="0" smtClean="0"/>
              <a:t>: les arbitres / </a:t>
            </a:r>
            <a:r>
              <a:rPr lang="fr-FR" sz="2400" b="1" u="sng" dirty="0" smtClean="0"/>
              <a:t>3</a:t>
            </a:r>
            <a:r>
              <a:rPr lang="fr-FR" sz="2400" b="1" u="sng" baseline="30000" dirty="0" smtClean="0"/>
              <a:t>ème</a:t>
            </a:r>
            <a:r>
              <a:rPr lang="fr-FR" sz="2400" b="1" u="sng" dirty="0" smtClean="0"/>
              <a:t> partie </a:t>
            </a:r>
            <a:r>
              <a:rPr lang="fr-FR" sz="2400" b="1" dirty="0" smtClean="0"/>
              <a:t>: les OTM</a:t>
            </a:r>
          </a:p>
          <a:p>
            <a:r>
              <a:rPr lang="fr-FR" sz="1800" dirty="0" smtClean="0"/>
              <a:t>- Rôle</a:t>
            </a:r>
          </a:p>
          <a:p>
            <a:r>
              <a:rPr lang="fr-FR" sz="1800" dirty="0" smtClean="0"/>
              <a:t>- Tests théorique et physique</a:t>
            </a:r>
          </a:p>
          <a:p>
            <a:r>
              <a:rPr lang="fr-FR" sz="1800" dirty="0" smtClean="0"/>
              <a:t>- Conditions médicales et administratives</a:t>
            </a:r>
          </a:p>
          <a:p>
            <a:r>
              <a:rPr lang="fr-FR" sz="1800" dirty="0" smtClean="0"/>
              <a:t>- Indisponibilités</a:t>
            </a:r>
          </a:p>
          <a:p>
            <a:r>
              <a:rPr lang="fr-FR" sz="1800" dirty="0" smtClean="0"/>
              <a:t>- Evaluations</a:t>
            </a:r>
          </a:p>
          <a:p>
            <a:r>
              <a:rPr lang="fr-FR" sz="1800" dirty="0" smtClean="0"/>
              <a:t>- Montées, descentes, classements, niveaux de pratique par groupe</a:t>
            </a:r>
          </a:p>
          <a:p>
            <a:r>
              <a:rPr lang="fr-FR" sz="1800" dirty="0" smtClean="0"/>
              <a:t>- Les retours en cas d’arrêt ou années sabbatiques</a:t>
            </a:r>
          </a:p>
          <a:p>
            <a:r>
              <a:rPr lang="fr-FR" sz="1800" dirty="0" smtClean="0"/>
              <a:t>- Travail et réunions de mi-saison</a:t>
            </a:r>
          </a:p>
          <a:p>
            <a:r>
              <a:rPr lang="fr-FR" sz="2400" b="1" u="sng" dirty="0" smtClean="0"/>
              <a:t>Les annexes</a:t>
            </a:r>
            <a:r>
              <a:rPr lang="fr-FR" sz="2400" u="sng" dirty="0" smtClean="0"/>
              <a:t> </a:t>
            </a:r>
          </a:p>
          <a:p>
            <a:r>
              <a:rPr lang="fr-FR" sz="1800" dirty="0" smtClean="0"/>
              <a:t>- description des formations (CRJ, région, potentiel, CF et chronomètre des tirs)</a:t>
            </a:r>
          </a:p>
          <a:p>
            <a:r>
              <a:rPr lang="fr-FR" sz="1800" dirty="0" smtClean="0"/>
              <a:t>- Niveaux des tests physiques</a:t>
            </a:r>
          </a:p>
          <a:p>
            <a:r>
              <a:rPr lang="fr-FR" sz="1800" dirty="0" smtClean="0"/>
              <a:t>- Précisions dossiers médicaux</a:t>
            </a:r>
          </a:p>
          <a:p>
            <a:r>
              <a:rPr lang="fr-FR" sz="1800" dirty="0" smtClean="0"/>
              <a:t>- Les coûts de cotisation et de formations</a:t>
            </a:r>
            <a:endParaRPr lang="fr-FR" sz="1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omenade">
  <a:themeElements>
    <a:clrScheme name="Promenad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Promenade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Promenade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886</TotalTime>
  <Words>523</Words>
  <Application>Microsoft Office PowerPoint</Application>
  <PresentationFormat>Affichage à l'écran (4:3)</PresentationFormat>
  <Paragraphs>49</Paragraphs>
  <Slides>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Promenade</vt:lpstr>
      <vt:lpstr>Commission régionale des officiels  COMITE DIRECTEUR DU 11 OCTOBRE 2016</vt:lpstr>
      <vt:lpstr>ACTIVITE CRO</vt:lpstr>
      <vt:lpstr>Partie OTM (orlane DANEL)</vt:lpstr>
      <vt:lpstr>FORMATION OTM CF</vt:lpstr>
      <vt:lpstr>E marque (David Desmis)</vt:lpstr>
      <vt:lpstr>PARTIE arbitres</vt:lpstr>
      <vt:lpstr>REGLEMENT CRO 59/62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Jean-Michel</dc:creator>
  <cp:lastModifiedBy>LR11</cp:lastModifiedBy>
  <cp:revision>130</cp:revision>
  <dcterms:created xsi:type="dcterms:W3CDTF">2016-05-31T07:07:24Z</dcterms:created>
  <dcterms:modified xsi:type="dcterms:W3CDTF">2016-10-28T08:10:25Z</dcterms:modified>
</cp:coreProperties>
</file>