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315" r:id="rId3"/>
    <p:sldId id="335" r:id="rId4"/>
    <p:sldId id="339" r:id="rId5"/>
    <p:sldId id="343" r:id="rId6"/>
    <p:sldId id="322" r:id="rId7"/>
    <p:sldId id="338" r:id="rId8"/>
    <p:sldId id="336" r:id="rId9"/>
    <p:sldId id="337" r:id="rId10"/>
    <p:sldId id="341" r:id="rId11"/>
    <p:sldId id="344" r:id="rId12"/>
    <p:sldId id="342" r:id="rId13"/>
    <p:sldId id="359" r:id="rId14"/>
    <p:sldId id="345" r:id="rId15"/>
    <p:sldId id="348" r:id="rId16"/>
    <p:sldId id="346" r:id="rId17"/>
    <p:sldId id="347" r:id="rId18"/>
    <p:sldId id="351" r:id="rId19"/>
    <p:sldId id="354" r:id="rId20"/>
    <p:sldId id="260" r:id="rId21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115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11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71C5D67-6D73-4CF8-9953-EE2445EA3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764FEF-BB2D-4121-B0C2-673118BA53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461087-586F-4E8D-AE2E-351B2D5BC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8195EDD-4BD3-408D-A704-218FF371583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FECD438-67FF-4219-AD3A-6C2859D9E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F76EC6-F269-4C23-8368-8D8408C268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B324F49F-37FB-43F8-95BE-E9039F26ED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C8EBFAB3-027E-4FB6-AF45-2B41B91FF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086B15-605E-44F3-AEE0-6D404181CB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E8CF77-52F5-44AE-A225-E0A1ED0B5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8C1903-378D-4770-A61E-A4F80CAE48D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56A0BF3D-FE0D-4E3D-9399-AD3B01D4FB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10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35512623-1569-4F12-9DAB-4CBDD11E53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36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E94954D-07DB-4136-B20E-D90DADB3FC7C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154EDA9-80C6-4993-BDFD-55311A37076C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0012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3520D44-392F-46D0-99F7-9F8D2F73AD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E0178AA1-FE04-384B-8F96-7F8A2200A996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04DCA5-92F6-4948-A8A0-7A6E01497C9F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B92D013-5968-4AB1-AD4B-CBE26C6D90FF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87678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97409F-C53D-4904-81DE-7D05F72639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78AE72B2-DEEC-8245-8E55-2AE51E73B76E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14D9B8-25F0-437F-9573-80B19492D6BF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40256B2-662D-4DEE-ABC2-D741F897591F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92277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66788F1-13AF-4608-99D9-D3D43DF7A5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2A96635F-2BC5-4E43-80FD-28F118A0386D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8AA454-55F9-4C24-9754-E43F68C649A8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CC9E724-6E3B-4393-B674-3B402F0DF454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06217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718EC0C-53AF-4D9B-8308-82F9C3400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DF2D1BA0-A3E1-FC46-9C0B-F6C3938CA072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B85753-BEE3-4CD5-B7A2-295DA5A549FD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2C26661-7E2B-46EC-96B2-58AC969C4B87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76645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9DD6E86-CCCA-476D-9CB2-7F87D0C9FF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50B62D9B-B8B5-3145-A4F9-FA9DA7D6579A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17A822-55F4-42FC-B6D2-6849DF04B057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862C1D0-64FA-41CF-9C8C-3E6BD0EC2FEF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850259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BD57ACF-DA79-4524-B038-3DC83D6134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3A01FD60-7B60-AB46-AB90-892783701F9C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7033E5-BC5E-4F53-9F47-0BA17FC7151A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9C26089-F997-48E6-987B-31DAE618DAEF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67718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51649BB-749E-4095-AFFC-A33CDC64F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9E868968-B7DA-9047-935C-3534C4870234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504EB5-E093-4CED-B80A-796A59A62134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7688AB8-D746-4AD6-BC1A-284D90D64B45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289760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798294B-B9ED-4B92-9E51-731393AD13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3684016A-58AB-884E-BEFD-4EB6518FA4AB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5EA558-2B78-4A7F-98FC-A04C08EE23BE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020CADF-8F40-4BB4-85A0-F9C0EFBA4783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55362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0A41B1DF-3AED-460F-BB7A-38DFDF3C2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226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726E725-26CC-4605-A48B-BC8E89FF93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A6E47F7-8373-EF42-BE51-9182D95BB214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C6B925-6F30-411B-96F6-F7A14469044A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1391AD0-B84D-4F41-B45A-A4CDDE7BF17A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88770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D54D63A-BA37-4EB0-9026-109701D908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A849ADC-3D38-8F40-81D1-A79DD20DEAA2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4B9D5C-B32D-43BB-9B2E-0B27E30C591F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3BE8255-8B99-4C6D-8E9E-DD71560EB0BC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4024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6A5EA9C-8583-487D-9132-20D300806B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26C1716D-ACBF-1C41-9424-EDD978F91064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B4862F-0367-4712-8683-FA1326F09321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BC6EC68-3CA3-425B-93A5-63A0986500C8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92164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5D69669-27B6-4AF5-A498-67238B0B27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FA9D9594-5CDE-2F49-9BE1-1DF41F49B08B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63A273-626F-461D-8338-25B56DC23319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73A0CCC-8D8F-46B3-AE68-37892FCECA02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207545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673B72D-1DB4-487A-8C2C-82F413D102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B9A1E55D-A39D-224C-8807-DD518E51F041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3DF794-B759-492A-9BD2-C7FFB973EA99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AA12E41-2671-428D-89A4-79949A5FF140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537387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88F405-3054-4A9A-BA87-DBAE8A7CF1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BCF76B86-24B5-7041-8F0A-E164B2032BB5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ED8343-AB22-472C-8AB5-C96C2936A757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489100E-8843-4729-B8C4-A9A4C1CB64DB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512553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FB65E05-143F-4B42-A1AF-70C293E106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73640D8F-57A6-5849-81B1-BFC1B4E5821E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25182D-DC03-4720-A67D-3DC21906AF56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0CF0431-2185-45F3-B3D5-C0F9D742DB0D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2045802"/>
            <a:ext cx="77724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960534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5110E01-A5A0-4880-8BAE-294640633B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0EB5C586-3645-8944-B721-0C01C9062CE7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265BD7-3AAC-48B2-945B-73B4B33E709A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371B7DC-B0BE-435D-B2A9-28401C3DAF12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0973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F44F36C-BCF9-4C7B-B7B9-491FA2CEE9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3FDA9422-70AE-D546-8E4E-C0635C1CF851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2431AE-5D57-45AA-A9EB-680AFD54A5B7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B36639C-D4E5-4708-B357-57A70FFBDDB8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582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9B26B31-95F1-4ECD-8DC7-97234DB640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968B1AE7-6468-4B42-B643-ABDF661A5B01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519433-6A87-4EA8-9A73-10B1021BBE43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CF1B506-A911-411F-8B57-B61B992C4D90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625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A63ED829-2522-4CC0-8EC6-0FDEDDF71F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972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2E87B41-37CA-401F-A357-1B377E2C3F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AA6416C3-83DA-8A43-B898-9ECEF627FEDB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357B64-2365-4923-B1F8-CD6DCC4C26E4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6245279-F978-46B9-8276-DAE96C282061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6224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B971EAC-6F41-43BF-A568-9874DE9FB5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40EE518-91CE-6B43-94FB-B4B1BF9FA1FC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3EDC44-4104-4CD0-AF1F-409192660616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949766A-F287-4BF6-B1E7-346F2C660C3E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9623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41B6735-CFC1-4FAC-9BF4-AF2C665C17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D23AA199-D13D-C540-BC54-6A020FF89147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484141-7556-4A75-A8C3-5D63940A7B64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AD46321-7E51-4BEA-A8BC-1B39D4CF0412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64858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46BA48C-0ABA-490F-8E4C-24C29ED224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47D7EF88-C3EB-CF40-8DC3-4A30AE152E06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B7F297-A2D6-4557-A604-D22CE96C1939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34D293B-12BC-4A40-B047-B411C7AF90BA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49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9E6B43F-A263-4947-8B8F-7AE42CC33D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4FE1041E-0FD3-E343-8F28-9A6B5CDD8275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091C4F-EEB9-4BDF-9D15-527D41C19D94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A0F5775-E79F-4D2A-BDD3-242E283A3809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374154" y="2821534"/>
            <a:ext cx="6395691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374154" y="2296319"/>
            <a:ext cx="6395691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5109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A93A327-612E-47E3-B5B8-CB3B700553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17538418-1239-6040-B256-D1235A45BCE7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5D95E5-F701-4057-95A9-90BC41303800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AFC5381-47EE-4B05-8A61-7D73107F8443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6800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09DC58-42D9-4FAE-A1E6-9945848A31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B81F0F96-E480-AA49-A33A-FB2DECE9AC0E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0BC329-EBA1-462C-89D4-3241F00CE4F2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5B04D0F-E925-4BBC-88BE-5ED29994E378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3283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961FF9-6BEB-4CFF-8D6F-6303BC1620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2BBD8A3-8DEC-1747-9F83-703ED8B5AEE1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F2A7AC-62A3-4B53-B779-FE16C02A6318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D416AAD-04F8-47E4-A6C6-0230D4B69298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64310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C59A568-43EB-4290-AEBF-A8389C15E2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403611DE-649C-3A46-AA3A-6104F1CAC93F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D4437F-D6AC-45CC-A9FD-4A9B28138B8D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54FA174-B1E2-4361-9FDD-FE3FC8674A65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0707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7720172-4904-4DED-B3FA-51A3FE1943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0ADB004E-1D5C-074B-BE4D-6E67AB9DB530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B0EBED-C8A1-462E-86E8-4C45098021C2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BC9C126-871D-43B8-9C8B-FB4449A8118B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6326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97ACA3DA-449C-402A-BE25-49C6DF282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7042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2ED1CC0-A9A0-4E8E-A27F-0E70253C3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936A7D4A-BDD8-FB43-AC4D-049E35EBC9A2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61AFBA-F03A-40C9-BF45-4A67053DAA6E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9D1C358-5816-4B52-AFF4-74F4FA866327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5941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19F44D0-7C47-4784-842F-0666BF9C31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5220B069-463B-9242-8A0B-2EDDF6177BC6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7107E5-D01D-4B54-B916-4F1B44668FF3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B18FF70-E108-4DDC-BE40-139624FAC595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2824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07A3DDC-3ED6-46B8-A410-C83B242D56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238" y="6459538"/>
            <a:ext cx="2317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11CFC8C5-B431-F24D-8B96-77C503B0C8BF}" type="datetime1">
              <a:rPr lang="fr-FR" altLang="fr-FR" sz="1100" smtClean="0"/>
              <a:pPr eaLnBrk="1" hangingPunct="1">
                <a:defRPr/>
              </a:pPr>
              <a:t>07/11/2018</a:t>
            </a:fld>
            <a:endParaRPr lang="fr-FR" altLang="fr-FR" sz="11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11F236-1CE0-4E31-88EE-E66FAB1E862F}"/>
              </a:ext>
            </a:extLst>
          </p:cNvPr>
          <p:cNvSpPr txBox="1"/>
          <p:nvPr userDrawn="1"/>
        </p:nvSpPr>
        <p:spPr>
          <a:xfrm>
            <a:off x="7615238" y="6459538"/>
            <a:ext cx="1330325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FAD9413-40E1-43A8-86A7-A05A3B4C104A}" type="slidenum">
              <a:rPr lang="fr-FR" altLang="fr-FR" sz="1100"/>
              <a:pPr algn="r" eaLnBrk="1" hangingPunct="1"/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35753" y="236464"/>
            <a:ext cx="867159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2684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FBB-PP-Fin.jpg">
            <a:extLst>
              <a:ext uri="{FF2B5EF4-FFF2-40B4-BE49-F238E27FC236}">
                <a16:creationId xmlns:a16="http://schemas.microsoft.com/office/drawing/2014/main" id="{D326FFAA-09C1-4C70-B6D9-C8F7FB9F7F6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78926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725C266-D526-41CC-B614-8144E96B79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43150" y="5948363"/>
            <a:ext cx="445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900" dirty="0">
                <a:solidFill>
                  <a:srgbClr val="FFFFFF"/>
                </a:solidFill>
              </a:rPr>
              <a:t>117 RUE DU CHÂTEAU DES RENTIERS - 75013 PARIS</a:t>
            </a:r>
          </a:p>
          <a:p>
            <a:pPr algn="ctr" eaLnBrk="1" hangingPunct="1">
              <a:defRPr/>
            </a:pPr>
            <a:r>
              <a:rPr lang="fr-FR" altLang="fr-FR" sz="900" dirty="0">
                <a:solidFill>
                  <a:srgbClr val="FFFFFF"/>
                </a:solidFill>
              </a:rPr>
              <a:t>T 01 53 94 25 00 - F 01 53 94 26 80</a:t>
            </a:r>
          </a:p>
        </p:txBody>
      </p:sp>
    </p:spTree>
    <p:extLst>
      <p:ext uri="{BB962C8B-B14F-4D97-AF65-F5344CB8AC3E}">
        <p14:creationId xmlns:p14="http://schemas.microsoft.com/office/powerpoint/2010/main" val="352158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739FB94E-D770-4260-AC9C-DD4B99CCB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87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27213350-C18C-4EA0-90D8-8BDA7CB2BE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31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EA8B9E77-4592-4239-A856-9E2B9D31FC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20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F3D44FC6-9EF9-4DDA-B492-D2F0FA84C5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49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29633941-D726-46AF-BB97-B4248AE07F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400675"/>
            <a:ext cx="635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78657"/>
            <a:ext cx="77724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42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5842" r:id="rId1"/>
    <p:sldLayoutId id="2147485843" r:id="rId2"/>
    <p:sldLayoutId id="2147485844" r:id="rId3"/>
    <p:sldLayoutId id="2147485845" r:id="rId4"/>
    <p:sldLayoutId id="2147485846" r:id="rId5"/>
    <p:sldLayoutId id="2147485847" r:id="rId6"/>
    <p:sldLayoutId id="2147485848" r:id="rId7"/>
    <p:sldLayoutId id="2147485849" r:id="rId8"/>
    <p:sldLayoutId id="2147485850" r:id="rId9"/>
    <p:sldLayoutId id="2147485851" r:id="rId10"/>
    <p:sldLayoutId id="2147485852" r:id="rId11"/>
    <p:sldLayoutId id="2147485853" r:id="rId12"/>
    <p:sldLayoutId id="2147485854" r:id="rId13"/>
    <p:sldLayoutId id="2147485855" r:id="rId14"/>
    <p:sldLayoutId id="2147485856" r:id="rId15"/>
    <p:sldLayoutId id="2147485857" r:id="rId16"/>
    <p:sldLayoutId id="2147485858" r:id="rId17"/>
    <p:sldLayoutId id="2147485859" r:id="rId18"/>
    <p:sldLayoutId id="2147485860" r:id="rId19"/>
    <p:sldLayoutId id="2147485861" r:id="rId20"/>
    <p:sldLayoutId id="2147485862" r:id="rId21"/>
    <p:sldLayoutId id="2147485863" r:id="rId22"/>
    <p:sldLayoutId id="2147485864" r:id="rId23"/>
    <p:sldLayoutId id="2147485865" r:id="rId24"/>
    <p:sldLayoutId id="2147485866" r:id="rId25"/>
    <p:sldLayoutId id="2147485867" r:id="rId26"/>
    <p:sldLayoutId id="2147485868" r:id="rId27"/>
    <p:sldLayoutId id="2147485869" r:id="rId28"/>
    <p:sldLayoutId id="2147485870" r:id="rId29"/>
    <p:sldLayoutId id="2147485871" r:id="rId30"/>
    <p:sldLayoutId id="2147485872" r:id="rId31"/>
    <p:sldLayoutId id="2147485873" r:id="rId32"/>
    <p:sldLayoutId id="2147485874" r:id="rId33"/>
    <p:sldLayoutId id="2147485875" r:id="rId34"/>
    <p:sldLayoutId id="2147485876" r:id="rId35"/>
    <p:sldLayoutId id="2147485877" r:id="rId36"/>
    <p:sldLayoutId id="2147485878" r:id="rId37"/>
    <p:sldLayoutId id="2147485879" r:id="rId38"/>
    <p:sldLayoutId id="2147485880" r:id="rId39"/>
    <p:sldLayoutId id="2147485881" r:id="rId40"/>
    <p:sldLayoutId id="2147485882" r:id="rId41"/>
    <p:sldLayoutId id="2147485883" r:id="rId42"/>
    <p:sldLayoutId id="2147485884" r:id="rId43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viator@ffbb.com" TargetMode="Externa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2">
            <a:extLst>
              <a:ext uri="{FF2B5EF4-FFF2-40B4-BE49-F238E27FC236}">
                <a16:creationId xmlns:a16="http://schemas.microsoft.com/office/drawing/2014/main" id="{8DBAA625-7A10-4B67-B476-EA927C7A3181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33413" y="3559175"/>
            <a:ext cx="7924800" cy="75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fr-FR" altLang="fr-FR" sz="3200">
                <a:solidFill>
                  <a:srgbClr val="002968"/>
                </a:solidFill>
                <a:latin typeface="FFBB" panose="020000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NOUVELLES CONSIGNES </a:t>
            </a:r>
            <a:br>
              <a:rPr lang="fr-FR" altLang="fr-FR" sz="3200">
                <a:solidFill>
                  <a:srgbClr val="002968"/>
                </a:solidFill>
                <a:latin typeface="FFBB" panose="020000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FR" altLang="fr-FR" sz="3200">
                <a:solidFill>
                  <a:srgbClr val="00B050"/>
                </a:solidFill>
                <a:latin typeface="FFBB" panose="020000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OTM REGIONAUX</a:t>
            </a:r>
            <a:br>
              <a:rPr lang="fr-FR" altLang="fr-FR" sz="3200">
                <a:solidFill>
                  <a:srgbClr val="002968"/>
                </a:solidFill>
                <a:latin typeface="FFBB" panose="020000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FR" altLang="fr-FR" sz="3200">
                <a:solidFill>
                  <a:srgbClr val="002968"/>
                </a:solidFill>
                <a:latin typeface="FFBB" panose="02000000000000000000" pitchFamily="50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SAISON 2018-2019</a:t>
            </a:r>
          </a:p>
        </p:txBody>
      </p:sp>
      <p:sp>
        <p:nvSpPr>
          <p:cNvPr id="45059" name="ZoneTexte 1">
            <a:extLst>
              <a:ext uri="{FF2B5EF4-FFF2-40B4-BE49-F238E27FC236}">
                <a16:creationId xmlns:a16="http://schemas.microsoft.com/office/drawing/2014/main" id="{89C214B6-1539-4EA1-A8C7-D3E6F2784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6053138"/>
            <a:ext cx="308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>
                <a:solidFill>
                  <a:srgbClr val="002060"/>
                </a:solidFill>
              </a:rPr>
              <a:t>13 juillet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C2C019-1C24-4DD4-8FE8-2E4117DA6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463675"/>
            <a:ext cx="8520112" cy="3784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5 :  Remplacement ou temps mort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Lors d’une demande de remplacement ou TM, l’OTM qui identifie la demande l’annonce verbalement (ex: « remplacement ’A’ »).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et/ou le Marqueur confirme qu’il a bien enregistré la demande (OK, remplacement ‘A’)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Note : la gestion des remplacements et temps-morts (à ne jamais manquer) est prioritaire par </a:t>
            </a:r>
            <a:r>
              <a:rPr lang="fr-FR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rapport au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contrôle des temps, fautes et score (correction ultérieure possible).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8A38331-B851-4A53-B473-CEBD6BF84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 – CONTRÔLE - CONFIRMATION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A6E8C6-22F8-4C5D-A238-C6ECC9322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619250"/>
            <a:ext cx="79962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4800" b="1" u="sng">
                <a:solidFill>
                  <a:srgbClr val="002060"/>
                </a:solidFill>
              </a:rPr>
              <a:t>PRINCIPE 2</a:t>
            </a:r>
          </a:p>
          <a:p>
            <a:pPr algn="ctr"/>
            <a:endParaRPr lang="fr-FR" altLang="fr-FR" sz="4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GESTION</a:t>
            </a: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DES</a:t>
            </a: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ERREURS</a:t>
            </a:r>
            <a:endParaRPr lang="fr-FR" altLang="fr-FR" sz="48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7B10803-DC61-45FA-8313-8A303B2BB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OTM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E085A0-FA8E-47F1-BCBF-4529FB4D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27138"/>
            <a:ext cx="8520112" cy="563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AVERTISSEMENT</a:t>
            </a:r>
            <a:endParaRPr lang="fr-FR" sz="8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Une erreur peut arriver à tout le monde. Il faut bien la gérer.</a:t>
            </a:r>
          </a:p>
          <a:p>
            <a:pPr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Accepter et assumer l’erreur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Ne pas paniquer 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 reconcentrer pour ne pas en refaire d’autres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Agir avec calme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Prendre et noter les bonnes informations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Agir rapidement mais posément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Corriger l’erreur si possible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Avertir les arbitres au premier ballon mort et chronomètre de jeu arrêté 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Leur communiquer les informations pertinentes</a:t>
            </a:r>
          </a:p>
          <a:p>
            <a:pPr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Les arbitres prennent la décision finale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A4B5737-DC9E-4384-A5F5-E66ED3D6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081617-AB03-447D-A1F3-DDB1BB480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27138"/>
            <a:ext cx="8520112" cy="52625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PRINCIPE GENERAL</a:t>
            </a:r>
            <a:endParaRPr lang="fr-FR" sz="8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chaque fois qu’une erreur est commise par un OTM 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L’OTM annonce immédiatement son erreur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au commissaire, ou à défaut ses collègues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L’OTM rectifie immédiatement son erreur si elle est mineur et rectifiable facilement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ou dès que possible si cela risque d’affecter le bon fonctionnement de la table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 l’erreur mineure a été corrigée, le commissaire, ou à défaut l’OTM concerné,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avise l’arbitre au premier arrêt de jeu prolongé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(faute, remplacement ou temps-mort)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 l’erreur est importante, pas facilement rectifiable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ou que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les équipes contestent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le commissaire ou à défaut l’OTM concerné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prévient l’arbitre dès le premier ballon mort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et chronomètre de jeu arrêté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8299DE6-5848-4D38-99A6-21917D69E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9B332E-D2DB-488D-9CA2-A5E9E740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79525"/>
            <a:ext cx="8520112" cy="563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6 :  Arrêt du Chrono, repéré aussitôt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annonce l’erreur  : ex : « chrono arrêté, je redémarre 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redémarre immédiatement son chrono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CT confirme : ex : « OK, erreur chrono, redémarré »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note le moment et la durée de l’arrêt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Lors de la prochaine faute, du prochain remplacement ou temps mort, le chronométreur appelle un arbitre pour lui signaler de combien de secondes le chrono s’est arrêté.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L’arbitre décide de la correction éventuelle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Idem pour un démarrage intempestif repéré immédiatement, mais la correction peut se faire immédiatement avec les arbitres (ballon mort).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F074C63-F503-478E-957E-AD5E24F83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  <p:pic>
        <p:nvPicPr>
          <p:cNvPr id="58372" name="Image 6">
            <a:extLst>
              <a:ext uri="{FF2B5EF4-FFF2-40B4-BE49-F238E27FC236}">
                <a16:creationId xmlns:a16="http://schemas.microsoft.com/office/drawing/2014/main" id="{11C7D91F-E076-4DD4-8A94-5CF84149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1143000"/>
            <a:ext cx="752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D2CD3B-A94F-4F53-9D9D-5383E6E5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79525"/>
            <a:ext cx="8520112" cy="563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7 :  Arrêt important du chrono, repéré tardivement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annonce l’erreur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par ex. : « chrono arrêté, je redémarre »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redémarre immédiatement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son chrono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Marqueur confirme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ex : « OK, chrono redémarré »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tente de chiffrer le temps écoulé non comptabilisé.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Dès que possible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au prochain ballon mort et chrono arrêté, le chronométreur fait retentir son signal pour appeler l’arbitre, lui annonce l’erreur, précise s’il suppose ou qu’il est sûr du temps d’arrêt du chrono.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L’arbitre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décide de la correction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à appliquer et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annonce le temps exact à afficher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au chrono de jeu.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053A2E9-0E30-4D84-A376-73F3D93B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  <p:pic>
        <p:nvPicPr>
          <p:cNvPr id="59396" name="Image 1">
            <a:extLst>
              <a:ext uri="{FF2B5EF4-FFF2-40B4-BE49-F238E27FC236}">
                <a16:creationId xmlns:a16="http://schemas.microsoft.com/office/drawing/2014/main" id="{1E80C37D-E930-4329-85BB-BE78E0BEA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1143000"/>
            <a:ext cx="752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1B7354-2586-4792-8307-512CC5967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109663"/>
            <a:ext cx="8520112" cy="53387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8 :  Erreur de score au tableau </a:t>
            </a:r>
          </a:p>
          <a:p>
            <a:pPr>
              <a:spcBef>
                <a:spcPts val="600"/>
              </a:spcBef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Lors de la phase « Annonce-Contrôle-Confirmation », le marqueur s’aperçoit d’une erreur (écart de score)</a:t>
            </a:r>
          </a:p>
          <a:p>
            <a:pPr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 Si l’erreur est identifiée et rectifiable immédiatement 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annonce par ex. : « Erreur de score, je corrige, 54-55 »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marqueur contrôle et confirme : « OK, 54-55 »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marqueur, prévient l’arbitre de la rectification lors du prochain arrêt de jeu prolongé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En cas de doute ou si l'une des équipes soulève une objection à la correction, le marqueur doit en informer l'arbitre dès que possible, (premier ballon mort avec chronomètre de jeu arrêté)</a:t>
            </a: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E6725FC-1CBC-4212-BC78-B586F7AEA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  <p:pic>
        <p:nvPicPr>
          <p:cNvPr id="60420" name="Image 1">
            <a:extLst>
              <a:ext uri="{FF2B5EF4-FFF2-40B4-BE49-F238E27FC236}">
                <a16:creationId xmlns:a16="http://schemas.microsoft.com/office/drawing/2014/main" id="{2CC2155A-FF4F-4553-AFFC-60271EEF6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085850"/>
            <a:ext cx="14763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5B6E7D-D1B8-4691-9B88-94CBEDD03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263650"/>
            <a:ext cx="9031287" cy="6002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9 :  Erreur de score sur la feuille de marque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Erreur lors de la phase « Annonce-Contrôle-Confirmation » :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1. Le marqueur annonce par ex. : « Erreur de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score, j’ai coché 3 points et non 2, on appelle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l’arbitre »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2. Le marqueur, prévient l’arbitre de la rectification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dès que possible : premier ballon mort avec chronomètre de jeu arrêté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3. Avec l’accord de l’arbitre, le marqueur corrige l’erreur,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met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un gros point dans la marge, ou rectifie l’e-marque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et annonce le nouveau score.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4. Le chronométreur contrôle et confirme le nouveau score affiché: « OK, 54-55 »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5.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L’arbitre pose une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petite signature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</a:rPr>
              <a:t>à coté de l’erreur ou signale la rectification e-marque au verso.</a:t>
            </a: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Tx/>
              <a:buAutoNum type="arabicPeriod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F33F0D3-AC26-4537-AEBF-E9556B902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GESTION DES ERREURS</a:t>
            </a:r>
            <a:endParaRPr lang="fr-FR" altLang="fr-FR" sz="3600">
              <a:solidFill>
                <a:schemeClr val="bg1"/>
              </a:solidFill>
            </a:endParaRPr>
          </a:p>
        </p:txBody>
      </p:sp>
      <p:pic>
        <p:nvPicPr>
          <p:cNvPr id="61444" name="Image 1">
            <a:extLst>
              <a:ext uri="{FF2B5EF4-FFF2-40B4-BE49-F238E27FC236}">
                <a16:creationId xmlns:a16="http://schemas.microsoft.com/office/drawing/2014/main" id="{921F9770-AB5E-4327-8240-A845238D3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2036763"/>
            <a:ext cx="1462087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76B4F-A439-42EB-B37D-1530826C4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619250"/>
            <a:ext cx="7996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4800" b="1" u="sng">
                <a:solidFill>
                  <a:srgbClr val="002060"/>
                </a:solidFill>
              </a:rPr>
              <a:t>PRINCIPE 3</a:t>
            </a:r>
          </a:p>
          <a:p>
            <a:pPr algn="ctr"/>
            <a:endParaRPr lang="fr-FR" altLang="fr-FR" sz="4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ANNONCES DE VIGILANCE</a:t>
            </a:r>
            <a:endParaRPr lang="fr-FR" altLang="fr-FR" sz="48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88A545A-BC44-42AF-BD47-198F8115E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OTM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8933C-6559-48B5-8E5E-7F3787657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27138"/>
            <a:ext cx="8662987" cy="52625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PRINCIPE GENERAL</a:t>
            </a:r>
            <a:endParaRPr lang="fr-FR" sz="8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Lors des moments critiques, des annonces doivent être faites :</a:t>
            </a:r>
          </a:p>
          <a:p>
            <a:pPr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Annonces par le chronométreur :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Entrée dans la « 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dernière minute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 »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 chaque quart-temps (vigilance sur tir au </a:t>
            </a:r>
            <a:r>
              <a:rPr lang="fr-FR" dirty="0" err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buzzer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1085850" lvl="1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Confirmation par le marqueur « OK dernière minute »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Entrée dans les « </a:t>
            </a:r>
            <a:r>
              <a:rPr lang="fr-FR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 dernières minutes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 »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du quatrième quart-temps ou de chaque prolongation  (remplacement possible sur panier encaissé, 1</a:t>
            </a:r>
            <a:r>
              <a:rPr lang="fr-FR" baseline="3000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er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temps-mort perdu, remises en jeu possiblement avancées en zone avant, …)</a:t>
            </a:r>
          </a:p>
          <a:p>
            <a:pPr lvl="1" indent="0"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confirmation par le marqueur « OK, 2 minutes »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DF3CAA2-9DF9-4FD1-B0FD-43E1914FA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ANNONCES DE VIGILANCE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oneTexte 6">
            <a:extLst>
              <a:ext uri="{FF2B5EF4-FFF2-40B4-BE49-F238E27FC236}">
                <a16:creationId xmlns:a16="http://schemas.microsoft.com/office/drawing/2014/main" id="{B5165316-956E-47AA-96DE-3F90AD61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6307138"/>
            <a:ext cx="19478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4D5A38-F62B-4BE0-B6BB-BF9F6E08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2044700"/>
            <a:ext cx="8874125" cy="3970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fr-FR" altLang="fr-FR" b="1" u="sng" dirty="0">
                <a:solidFill>
                  <a:srgbClr val="002060"/>
                </a:solidFill>
              </a:rPr>
              <a:t>SOMMAIRE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CONSTATS INITIAUX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OBJECTIFS des NOUVEAUX PRINCIPES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PRINCIPE 1 : ANNONCE – CONTRÔLE - CONFIRMATION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PRINCIPE 2 : GESTION DES ERREURS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PRINCIPE 3 : ANNONCES DE VIGILANCE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PRINCIPE 4 : GESTION DU DOUTE</a:t>
            </a:r>
          </a:p>
        </p:txBody>
      </p:sp>
      <p:pic>
        <p:nvPicPr>
          <p:cNvPr id="46084" name="Image 1">
            <a:extLst>
              <a:ext uri="{FF2B5EF4-FFF2-40B4-BE49-F238E27FC236}">
                <a16:creationId xmlns:a16="http://schemas.microsoft.com/office/drawing/2014/main" id="{8C662470-13F3-43A6-A2F4-1EDFF6A5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11223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3">
            <a:extLst>
              <a:ext uri="{FF2B5EF4-FFF2-40B4-BE49-F238E27FC236}">
                <a16:creationId xmlns:a16="http://schemas.microsoft.com/office/drawing/2014/main" id="{2BD56A3B-27AC-43D0-9D0F-CF46FA5B7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</a:t>
            </a:r>
          </a:p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OTM REGIONAUX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>
            <a:extLst>
              <a:ext uri="{FF2B5EF4-FFF2-40B4-BE49-F238E27FC236}">
                <a16:creationId xmlns:a16="http://schemas.microsoft.com/office/drawing/2014/main" id="{EFE9F17E-1255-4DA0-B42C-F8C15C44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603250"/>
            <a:ext cx="8126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fr-FR" altLang="fr-FR" sz="2200">
                <a:solidFill>
                  <a:schemeClr val="bg1"/>
                </a:solidFill>
                <a:latin typeface="FFBB" panose="02000000000000000000" pitchFamily="50" charset="0"/>
              </a:rPr>
              <a:t>PÔLE FORMATION ET EMPLOI</a:t>
            </a:r>
          </a:p>
          <a:p>
            <a:pPr algn="ctr" defTabSz="914400" eaLnBrk="1" hangingPunct="1"/>
            <a:r>
              <a:rPr lang="fr-FR" altLang="fr-FR" sz="2200">
                <a:solidFill>
                  <a:schemeClr val="bg1"/>
                </a:solidFill>
                <a:latin typeface="FFBB" panose="02000000000000000000" pitchFamily="50" charset="0"/>
              </a:rPr>
              <a:t>FFBB</a:t>
            </a:r>
          </a:p>
          <a:p>
            <a:pPr algn="ctr" defTabSz="914400" eaLnBrk="1" hangingPunct="1"/>
            <a:endParaRPr lang="fr-FR" altLang="fr-FR" sz="1800">
              <a:solidFill>
                <a:schemeClr val="bg1"/>
              </a:solidFill>
              <a:latin typeface="FFBB" panose="02000000000000000000" pitchFamily="50" charset="0"/>
            </a:endParaRPr>
          </a:p>
          <a:p>
            <a:pPr algn="ctr" defTabSz="914400" eaLnBrk="1" hangingPunct="1"/>
            <a:r>
              <a:rPr lang="fr-FR" altLang="fr-FR" sz="1800">
                <a:solidFill>
                  <a:schemeClr val="bg1"/>
                </a:solidFill>
                <a:latin typeface="FFBB" panose="02000000000000000000" pitchFamily="50" charset="0"/>
              </a:rPr>
              <a:t>JUIN 2018 </a:t>
            </a:r>
          </a:p>
          <a:p>
            <a:pPr algn="ctr" defTabSz="914400" eaLnBrk="1" hangingPunct="1"/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11796457-FFBD-4840-BD6D-FB5CD6DA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2449513"/>
            <a:ext cx="4119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fr-FR" sz="2000">
                <a:solidFill>
                  <a:schemeClr val="bg1"/>
                </a:solidFill>
              </a:rPr>
              <a:t>Contact : </a:t>
            </a:r>
            <a:r>
              <a:rPr lang="en-GB" altLang="fr-FR">
                <a:solidFill>
                  <a:schemeClr val="bg1"/>
                </a:solidFill>
                <a:hlinkClick r:id="rId2"/>
              </a:rPr>
              <a:t>bvauthier@ffbb.com</a:t>
            </a:r>
            <a:r>
              <a:rPr lang="en-GB" altLang="fr-F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10A74A-4C0B-4125-8DFD-90B817559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189038"/>
            <a:ext cx="7996237" cy="4648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CONSTATS INITIAUX</a:t>
            </a:r>
          </a:p>
          <a:p>
            <a:pPr>
              <a:defRPr/>
            </a:pPr>
            <a:endParaRPr lang="fr-FR" sz="800" b="1" u="sng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Des erreurs se produisent presque à chaque rencontre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Certaines erreurs sont évitables, peuvent être identifiées et corrigées plus rapidement, donc plus facilement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Les arbitres ou les commissaires donnent parfois des instructions différentes d’une rencontre à l’autre</a:t>
            </a:r>
            <a:endParaRPr lang="fr-FR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La FIBA a édité un manuel OTM pour uniformiser les procédures à la table de marque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La FFBB met en place de nouvelles procédures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9CDB87A-F2D9-4F85-84F3-7CE8D102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</a:t>
            </a:r>
          </a:p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OTM REGIONAUX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CE8BDC-578D-4C6B-BBA8-EA7CF320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031875"/>
            <a:ext cx="7996237" cy="3908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fr-FR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OBJECTIFS des NOUVEAUX PRINCIPES</a:t>
            </a:r>
          </a:p>
          <a:p>
            <a:pPr>
              <a:defRPr/>
            </a:pPr>
            <a:endParaRPr lang="fr-FR" sz="800" b="1" u="sng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Réduire le risque d’erreur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S’apercevoir plus vite des erreurs commises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Disposer de procédures pour gérer les doutes et corriger les erreurs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Uniformiser les procédures</a:t>
            </a:r>
            <a:endParaRPr lang="fr-FR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8AE8F1D-9A60-43F6-ACF3-F9A1A098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</a:t>
            </a:r>
          </a:p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OTM REGIONAUX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CEA421-5C30-4A2B-9149-CC6796711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619250"/>
            <a:ext cx="79962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4800" b="1" u="sng">
                <a:solidFill>
                  <a:srgbClr val="002060"/>
                </a:solidFill>
              </a:rPr>
              <a:t>PRINCIPE 1</a:t>
            </a:r>
          </a:p>
          <a:p>
            <a:pPr algn="ctr"/>
            <a:endParaRPr lang="fr-FR" altLang="fr-FR" sz="4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ANNONCE -</a:t>
            </a: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CONTRÔLE -</a:t>
            </a:r>
          </a:p>
          <a:p>
            <a:pPr algn="ctr"/>
            <a:r>
              <a:rPr lang="fr-FR" altLang="fr-FR" sz="4800" b="1">
                <a:solidFill>
                  <a:srgbClr val="002060"/>
                </a:solidFill>
                <a:cs typeface="Arial" panose="020B0604020202020204" pitchFamily="34" charset="0"/>
              </a:rPr>
              <a:t>CONFIRMATION</a:t>
            </a:r>
            <a:endParaRPr lang="fr-FR" altLang="fr-FR" sz="48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C442EE2-EA98-437C-AA48-02233549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NOUVELLES CONSIGNES </a:t>
            </a:r>
          </a:p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OTM REGIONAUX 2018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82BE7F-2822-4A43-A562-5513C119A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031875"/>
            <a:ext cx="8662987" cy="5816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fr-FR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</a:rPr>
              <a:t>PRINCIPE GENERAL</a:t>
            </a:r>
            <a:endParaRPr lang="fr-FR" sz="8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Double vérification verbale et visuelle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 les binômes OTM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Annonce verbale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 un OTM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Contrôle visuel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 le binôme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Confirmation verbale 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 le binôme</a:t>
            </a:r>
          </a:p>
          <a:p>
            <a:pPr>
              <a:defRPr/>
            </a:pPr>
            <a:endParaRPr lang="fr-FR" b="1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b="1" u="sng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INTERET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Permet de  vérifier et de mieux se souvenir visuellement ou auditivement :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du temps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du score 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 la faute …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affichés et/ou inscrits sur la feuille ou les tableaux d’affichage</a:t>
            </a:r>
          </a:p>
          <a:p>
            <a:pPr>
              <a:defRPr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Permet de repérer + vite une erreur</a:t>
            </a: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448EEB6-BC27-4841-930A-01704C7C7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 – CONTRÔLE - CONFIRMATION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FAB01A-D6B1-48E4-8304-BB3EE4084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79525"/>
            <a:ext cx="8520112" cy="4894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1 :  Faute commise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annonce à voix haute la faute communiquée par l’arbitre (« Faute A, A2, P3 »)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marqueur répète à voix haute ce qu’il écrit : « A2, P3, 2</a:t>
            </a:r>
            <a:r>
              <a:rPr lang="fr-FR" baseline="3000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faute de joueur, 3</a:t>
            </a:r>
            <a:r>
              <a:rPr lang="fr-FR" baseline="3000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faute d’équipe 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confirme ce qui est écrit au tableau « OK, A2, 2</a:t>
            </a:r>
            <a:r>
              <a:rPr lang="fr-FR" baseline="3000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faute de joueur , 3</a:t>
            </a:r>
            <a:r>
              <a:rPr lang="fr-FR" baseline="3000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faute d’équipe A »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Note : toutes les fautes techniques et antisportives doivent être écrites sur un bloc note par le chronométreur pour ne pas oublier une disqualification éventuelle pour cumul de FT ou UF.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1E841DB-1246-41C7-BE51-4CBA6371F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 – CONTRÔLE - CONFIRMATION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6C68A-48D2-4896-80AD-7440B739F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489075"/>
            <a:ext cx="8520112" cy="3416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2 :  Panier marqué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annonce à voix haute le nombre de points marqués et le </a:t>
            </a:r>
            <a:r>
              <a:rPr lang="fr-FR" dirty="0" err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n°du</a:t>
            </a: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tireur (ex : «  A13  : 3 points,  »)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marqueur répète à voix haute ce qu’il écrit : «  A13 : 3 points, 54-56 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chronométreur contrôle le tableau et confirme le nouveau score inscrit au tableau d’affichage « OK, 54-56  »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14A1241-2998-4EF7-BF33-EBDEEEF24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 – CONTRÔLE - CONFIRMATION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F511F-A64D-4673-8E23-A7F088E5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463675"/>
            <a:ext cx="8520112" cy="3786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Exemple 3 :  Contrôle de l’arrêt du Chrono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chaque arrêt du chrono, le chronométreur (C.J.) annonce verbalement le temps affiché au chrono (ex: « 5’24 »).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 Marqueur contrôle le temps affiché et le répète aussitôt (ex: « OK, 5’24 »).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endParaRPr lang="fr-FR" dirty="0">
              <a:solidFill>
                <a:srgbClr val="00206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Note : lors de tous les temps morts : les temps affichés et contrôlés sont également notés sur un bloc note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DCCB4B7-7DD6-4E65-A75C-05335BC6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3600">
                <a:solidFill>
                  <a:schemeClr val="bg1"/>
                </a:solidFill>
                <a:latin typeface="FFBB" panose="02000000000000000000" pitchFamily="50" charset="0"/>
              </a:rPr>
              <a:t>ANNONCE – CONTRÔLE - CONFIRMATION</a:t>
            </a:r>
            <a:endParaRPr lang="fr-FR" altLang="fr-F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FFBB-Arial">
  <a:themeElements>
    <a:clrScheme name="FFBB 1">
      <a:dk1>
        <a:srgbClr val="FFFFFF"/>
      </a:dk1>
      <a:lt1>
        <a:srgbClr val="9B9C9E"/>
      </a:lt1>
      <a:dk2>
        <a:srgbClr val="00378A"/>
      </a:dk2>
      <a:lt2>
        <a:srgbClr val="E1001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ModelFFBB-Arial.pot</Template>
  <TotalTime>35209</TotalTime>
  <Words>637</Words>
  <Application>Microsoft Office PowerPoint</Application>
  <PresentationFormat>Affichage à l'écran (4:3)</PresentationFormat>
  <Paragraphs>161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ＭＳ Ｐゴシック</vt:lpstr>
      <vt:lpstr>Calibri</vt:lpstr>
      <vt:lpstr>FFBB</vt:lpstr>
      <vt:lpstr>Wingdings</vt:lpstr>
      <vt:lpstr>ModelFFBB-Arial</vt:lpstr>
      <vt:lpstr>NOUVELLES CONSIGNES  OTM REGIONAUX SAISON 2018-2019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GRAPHEMES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EMPLACEMENT TITRE</dc:title>
  <dc:creator>Bambou Graphemes</dc:creator>
  <cp:lastModifiedBy>rachid rabiaa</cp:lastModifiedBy>
  <cp:revision>191</cp:revision>
  <cp:lastPrinted>2018-06-21T14:39:59Z</cp:lastPrinted>
  <dcterms:created xsi:type="dcterms:W3CDTF">2010-06-16T14:33:15Z</dcterms:created>
  <dcterms:modified xsi:type="dcterms:W3CDTF">2018-11-07T12:56:48Z</dcterms:modified>
</cp:coreProperties>
</file>