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30"/>
  </p:notesMasterIdLst>
  <p:sldIdLst>
    <p:sldId id="256" r:id="rId2"/>
    <p:sldId id="259" r:id="rId3"/>
    <p:sldId id="264" r:id="rId4"/>
    <p:sldId id="267" r:id="rId5"/>
    <p:sldId id="265" r:id="rId6"/>
    <p:sldId id="268" r:id="rId7"/>
    <p:sldId id="266" r:id="rId8"/>
    <p:sldId id="273" r:id="rId9"/>
    <p:sldId id="269" r:id="rId10"/>
    <p:sldId id="271" r:id="rId11"/>
    <p:sldId id="270" r:id="rId12"/>
    <p:sldId id="272" r:id="rId13"/>
    <p:sldId id="274" r:id="rId14"/>
    <p:sldId id="277" r:id="rId15"/>
    <p:sldId id="275" r:id="rId16"/>
    <p:sldId id="282" r:id="rId17"/>
    <p:sldId id="283" r:id="rId18"/>
    <p:sldId id="284" r:id="rId19"/>
    <p:sldId id="285" r:id="rId20"/>
    <p:sldId id="281" r:id="rId21"/>
    <p:sldId id="286" r:id="rId22"/>
    <p:sldId id="291" r:id="rId23"/>
    <p:sldId id="292" r:id="rId24"/>
    <p:sldId id="293" r:id="rId25"/>
    <p:sldId id="294" r:id="rId26"/>
    <p:sldId id="295" r:id="rId27"/>
    <p:sldId id="296" r:id="rId28"/>
    <p:sldId id="297" r:id="rId2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ccueil" id="{9974554E-7475-4065-B4F2-9A8B156ECB3D}">
          <p14:sldIdLst>
            <p14:sldId id="256"/>
          </p14:sldIdLst>
        </p14:section>
        <p14:section name="SR U15" id="{F1FF0E21-C016-4E39-82C8-74ADAE3680C6}">
          <p14:sldIdLst>
            <p14:sldId id="259"/>
            <p14:sldId id="264"/>
            <p14:sldId id="267"/>
            <p14:sldId id="265"/>
            <p14:sldId id="268"/>
            <p14:sldId id="266"/>
          </p14:sldIdLst>
        </p14:section>
        <p14:section name="SS U14" id="{EC3A4A67-2FBD-4761-A9BF-96600AEFD321}">
          <p14:sldIdLst>
            <p14:sldId id="273"/>
            <p14:sldId id="269"/>
            <p14:sldId id="271"/>
            <p14:sldId id="270"/>
            <p14:sldId id="272"/>
            <p14:sldId id="274"/>
            <p14:sldId id="277"/>
          </p14:sldIdLst>
        </p14:section>
        <p14:section name="Recrutement Pôle Wattignies" id="{766ECDFC-94D7-4C4F-8F4B-83F864B3B03B}">
          <p14:sldIdLst>
            <p14:sldId id="275"/>
            <p14:sldId id="282"/>
            <p14:sldId id="283"/>
            <p14:sldId id="284"/>
            <p14:sldId id="285"/>
            <p14:sldId id="281"/>
            <p14:sldId id="286"/>
          </p14:sldIdLst>
        </p14:section>
        <p14:section name="Recrutement Pôle Amiens" id="{B12D7B99-EFE1-4BF1-8CDC-D9D46DA603FA}">
          <p14:sldIdLst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en Frydryszak" initials="FF" lastIdx="1" clrIdx="0">
    <p:extLst>
      <p:ext uri="{19B8F6BF-5375-455C-9EA6-DF929625EA0E}">
        <p15:presenceInfo xmlns:p15="http://schemas.microsoft.com/office/powerpoint/2012/main" userId="627b80cfcc992ba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A91"/>
    <a:srgbClr val="1E30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36" autoAdjust="0"/>
    <p:restoredTop sz="94434" autoAdjust="0"/>
  </p:normalViewPr>
  <p:slideViewPr>
    <p:cSldViewPr snapToGrid="0">
      <p:cViewPr varScale="1">
        <p:scale>
          <a:sx n="54" d="100"/>
          <a:sy n="54" d="100"/>
        </p:scale>
        <p:origin x="35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14990-0B80-4F37-9EBE-A2BD8674AE23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A1E17-5AE5-4840-A428-A4299C425A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301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054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067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872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50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569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388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29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7941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61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686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00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932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D04EE-C017-427C-AF56-BDA5263C3B75}" type="datetimeFigureOut">
              <a:rPr lang="fr-FR" smtClean="0"/>
              <a:t>20/05/2019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BF285-50E0-44DF-995F-4083DA6D08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6020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8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5.pn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24.png"/><Relationship Id="rId10" Type="http://schemas.openxmlformats.org/officeDocument/2006/relationships/image" Target="../media/image41.jpeg"/><Relationship Id="rId4" Type="http://schemas.openxmlformats.org/officeDocument/2006/relationships/image" Target="../media/image23.jpeg"/><Relationship Id="rId9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5.png"/><Relationship Id="rId7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24.png"/><Relationship Id="rId10" Type="http://schemas.openxmlformats.org/officeDocument/2006/relationships/image" Target="../media/image49.jpeg"/><Relationship Id="rId4" Type="http://schemas.openxmlformats.org/officeDocument/2006/relationships/image" Target="../media/image23.jpeg"/><Relationship Id="rId9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.png"/><Relationship Id="rId7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3.png"/><Relationship Id="rId3" Type="http://schemas.microsoft.com/office/2007/relationships/hdphoto" Target="../media/hdphoto1.wdp"/><Relationship Id="rId7" Type="http://schemas.openxmlformats.org/officeDocument/2006/relationships/image" Target="../media/image61.jpeg"/><Relationship Id="rId12" Type="http://schemas.openxmlformats.org/officeDocument/2006/relationships/image" Target="../media/image2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11" Type="http://schemas.openxmlformats.org/officeDocument/2006/relationships/image" Target="../media/image23.jpeg"/><Relationship Id="rId5" Type="http://schemas.openxmlformats.org/officeDocument/2006/relationships/image" Target="../media/image59.jpeg"/><Relationship Id="rId15" Type="http://schemas.openxmlformats.org/officeDocument/2006/relationships/image" Target="../media/image64.jpeg"/><Relationship Id="rId10" Type="http://schemas.openxmlformats.org/officeDocument/2006/relationships/image" Target="../media/image5.png"/><Relationship Id="rId4" Type="http://schemas.openxmlformats.org/officeDocument/2006/relationships/image" Target="../media/image58.jpeg"/><Relationship Id="rId9" Type="http://schemas.openxmlformats.org/officeDocument/2006/relationships/image" Target="../media/image2.png"/><Relationship Id="rId1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6.jpeg"/><Relationship Id="rId7" Type="http://schemas.openxmlformats.org/officeDocument/2006/relationships/image" Target="../media/image2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24.png"/><Relationship Id="rId4" Type="http://schemas.openxmlformats.org/officeDocument/2006/relationships/image" Target="../media/image67.jpeg"/><Relationship Id="rId9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5.pn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24.png"/><Relationship Id="rId10" Type="http://schemas.openxmlformats.org/officeDocument/2006/relationships/image" Target="../media/image75.jpeg"/><Relationship Id="rId4" Type="http://schemas.openxmlformats.org/officeDocument/2006/relationships/image" Target="../media/image70.png"/><Relationship Id="rId9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hdphoto" Target="../media/hdphoto6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24.png"/><Relationship Id="rId5" Type="http://schemas.microsoft.com/office/2007/relationships/hdphoto" Target="../media/hdphoto4.wdp"/><Relationship Id="rId15" Type="http://schemas.microsoft.com/office/2007/relationships/hdphoto" Target="../media/hdphoto7.wdp"/><Relationship Id="rId10" Type="http://schemas.openxmlformats.org/officeDocument/2006/relationships/image" Target="../media/image70.png"/><Relationship Id="rId4" Type="http://schemas.openxmlformats.org/officeDocument/2006/relationships/image" Target="../media/image79.png"/><Relationship Id="rId9" Type="http://schemas.openxmlformats.org/officeDocument/2006/relationships/image" Target="../media/image5.png"/><Relationship Id="rId1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5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5" Type="http://schemas.openxmlformats.org/officeDocument/2006/relationships/image" Target="../media/image24.png"/><Relationship Id="rId10" Type="http://schemas.openxmlformats.org/officeDocument/2006/relationships/image" Target="../media/image87.png"/><Relationship Id="rId4" Type="http://schemas.openxmlformats.org/officeDocument/2006/relationships/image" Target="../media/image84.png"/><Relationship Id="rId9" Type="http://schemas.microsoft.com/office/2007/relationships/hdphoto" Target="../media/hdphoto11.wdp"/><Relationship Id="rId1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5.png"/><Relationship Id="rId7" Type="http://schemas.microsoft.com/office/2007/relationships/hdphoto" Target="../media/hdphoto1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11" Type="http://schemas.microsoft.com/office/2007/relationships/hdphoto" Target="../media/hdphoto15.wdp"/><Relationship Id="rId5" Type="http://schemas.openxmlformats.org/officeDocument/2006/relationships/image" Target="../media/image24.png"/><Relationship Id="rId10" Type="http://schemas.openxmlformats.org/officeDocument/2006/relationships/image" Target="../media/image90.png"/><Relationship Id="rId4" Type="http://schemas.openxmlformats.org/officeDocument/2006/relationships/image" Target="../media/image70.png"/><Relationship Id="rId9" Type="http://schemas.microsoft.com/office/2007/relationships/hdphoto" Target="../media/hdphoto14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microsoft.com/office/2007/relationships/hdphoto" Target="../media/hdphoto19.wdp"/><Relationship Id="rId3" Type="http://schemas.openxmlformats.org/officeDocument/2006/relationships/image" Target="../media/image5.png"/><Relationship Id="rId7" Type="http://schemas.microsoft.com/office/2007/relationships/hdphoto" Target="../media/hdphoto16.wdp"/><Relationship Id="rId12" Type="http://schemas.openxmlformats.org/officeDocument/2006/relationships/image" Target="../media/image9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microsoft.com/office/2007/relationships/hdphoto" Target="../media/hdphoto18.wdp"/><Relationship Id="rId5" Type="http://schemas.openxmlformats.org/officeDocument/2006/relationships/image" Target="../media/image24.png"/><Relationship Id="rId15" Type="http://schemas.microsoft.com/office/2007/relationships/hdphoto" Target="../media/hdphoto20.wdp"/><Relationship Id="rId10" Type="http://schemas.openxmlformats.org/officeDocument/2006/relationships/image" Target="../media/image93.png"/><Relationship Id="rId4" Type="http://schemas.openxmlformats.org/officeDocument/2006/relationships/image" Target="../media/image70.png"/><Relationship Id="rId9" Type="http://schemas.microsoft.com/office/2007/relationships/hdphoto" Target="../media/hdphoto17.wdp"/><Relationship Id="rId1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5.png"/><Relationship Id="rId3" Type="http://schemas.microsoft.com/office/2007/relationships/hdphoto" Target="../media/hdphoto21.wdp"/><Relationship Id="rId7" Type="http://schemas.microsoft.com/office/2007/relationships/hdphoto" Target="../media/hdphoto23.wdp"/><Relationship Id="rId12" Type="http://schemas.openxmlformats.org/officeDocument/2006/relationships/image" Target="../media/image2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5" Type="http://schemas.openxmlformats.org/officeDocument/2006/relationships/image" Target="../media/image24.png"/><Relationship Id="rId10" Type="http://schemas.openxmlformats.org/officeDocument/2006/relationships/image" Target="../media/image100.png"/><Relationship Id="rId4" Type="http://schemas.openxmlformats.org/officeDocument/2006/relationships/image" Target="../media/image97.png"/><Relationship Id="rId9" Type="http://schemas.microsoft.com/office/2007/relationships/hdphoto" Target="../media/hdphoto24.wdp"/><Relationship Id="rId1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4000" dirty="0">
                <a:solidFill>
                  <a:srgbClr val="034A91"/>
                </a:solidFill>
                <a:latin typeface="Sansation" panose="02000000000000000000" pitchFamily="2" charset="0"/>
              </a:rPr>
              <a:t>Bureau – Ligue des Hauts-de-France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Commission Technique</a:t>
            </a:r>
          </a:p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Secteur Joueurs</a:t>
            </a:r>
          </a:p>
          <a:p>
            <a:endParaRPr lang="fr-FR" dirty="0">
              <a:solidFill>
                <a:srgbClr val="1E3057"/>
              </a:solidFill>
              <a:latin typeface="Sansation" panose="02000000000000000000" pitchFamily="2" charset="0"/>
            </a:endParaRPr>
          </a:p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Mardi 14 mai 2019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673" y="540919"/>
            <a:ext cx="1706655" cy="150682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484" y="5184030"/>
            <a:ext cx="1585032" cy="55035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08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de secteur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Picardie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Filles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591DD-8AD9-49D1-A592-7D01F035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796" y="408717"/>
            <a:ext cx="1726778" cy="1867855"/>
          </a:xfrm>
          <a:prstGeom prst="rect">
            <a:avLst/>
          </a:prstGeom>
        </p:spPr>
      </p:pic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BFAB80A6-BEEB-405F-A3A4-2DE97AE0D174}"/>
              </a:ext>
            </a:extLst>
          </p:cNvPr>
          <p:cNvSpPr txBox="1">
            <a:spLocks/>
          </p:cNvSpPr>
          <p:nvPr/>
        </p:nvSpPr>
        <p:spPr>
          <a:xfrm>
            <a:off x="197468" y="5944246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Thibaut VANBESELAERE, </a:t>
            </a:r>
            <a:r>
              <a:rPr lang="fr-FR" sz="1600" dirty="0" err="1">
                <a:solidFill>
                  <a:srgbClr val="034A91"/>
                </a:solidFill>
                <a:latin typeface="Sansation" panose="02000000000000000000" pitchFamily="2" charset="0"/>
              </a:rPr>
              <a:t>Nimwa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 VENADIAMBU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285431-92BE-4D5F-98BE-A0F3C2545E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183526" y="1605762"/>
            <a:ext cx="3235961" cy="5143500"/>
          </a:xfrm>
          <a:prstGeom prst="rect">
            <a:avLst/>
          </a:prstGeom>
        </p:spPr>
      </p:pic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7C08FF75-0B64-4404-92BB-62A745BD5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221721"/>
              </p:ext>
            </p:extLst>
          </p:nvPr>
        </p:nvGraphicFramePr>
        <p:xfrm>
          <a:off x="5887174" y="2603830"/>
          <a:ext cx="5213217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1518317">
                  <a:extLst>
                    <a:ext uri="{9D8B030D-6E8A-4147-A177-3AD203B41FA5}">
                      <a16:colId xmlns:a16="http://schemas.microsoft.com/office/drawing/2014/main" val="2293857938"/>
                    </a:ext>
                  </a:extLst>
                </a:gridCol>
                <a:gridCol w="1206881">
                  <a:extLst>
                    <a:ext uri="{9D8B030D-6E8A-4147-A177-3AD203B41FA5}">
                      <a16:colId xmlns:a16="http://schemas.microsoft.com/office/drawing/2014/main" val="3930994427"/>
                    </a:ext>
                  </a:extLst>
                </a:gridCol>
                <a:gridCol w="637954">
                  <a:extLst>
                    <a:ext uri="{9D8B030D-6E8A-4147-A177-3AD203B41FA5}">
                      <a16:colId xmlns:a16="http://schemas.microsoft.com/office/drawing/2014/main" val="3108458642"/>
                    </a:ext>
                  </a:extLst>
                </a:gridCol>
                <a:gridCol w="1850065">
                  <a:extLst>
                    <a:ext uri="{9D8B030D-6E8A-4147-A177-3AD203B41FA5}">
                      <a16:colId xmlns:a16="http://schemas.microsoft.com/office/drawing/2014/main" val="1001849208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Pôle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Club Actuel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5911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CARVENNEC*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Noëmie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29315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ANTUNEZ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Deva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ESCLAM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54962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BERKOULA ZANA*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Konyelma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075127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NDOUMBE DJENGUE*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Emma Vicky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1940587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JOMBERT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Maëlys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47539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ANDRUCH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Daphné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902599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LANCE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Léa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 TERGNIER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89043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VERDIER*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Ambre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SOISSONS CUFFIES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52773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SAMAKE*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Djeneba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17138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BOHRO A NDEM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Anne Bellamang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659068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OTALOR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Grace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488253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LIBERT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NOYON 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393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980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2" grpId="0" build="p" bldLvl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de secteur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Nord/Pas-de-Calais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Garçons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591DD-8AD9-49D1-A592-7D01F035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163" y="408717"/>
            <a:ext cx="1728045" cy="1867855"/>
          </a:xfrm>
          <a:prstGeom prst="rect">
            <a:avLst/>
          </a:prstGeom>
        </p:spPr>
      </p:pic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F767C69D-6151-4857-BB14-8F862523F965}"/>
              </a:ext>
            </a:extLst>
          </p:cNvPr>
          <p:cNvSpPr txBox="1">
            <a:spLocks/>
          </p:cNvSpPr>
          <p:nvPr/>
        </p:nvSpPr>
        <p:spPr>
          <a:xfrm>
            <a:off x="675140" y="5726467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Benjamin BERKANI, Quentin GOUGEON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D5EC3BC8-D1B2-402D-A859-AE080E0A99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842008"/>
              </p:ext>
            </p:extLst>
          </p:nvPr>
        </p:nvGraphicFramePr>
        <p:xfrm>
          <a:off x="197495" y="2580832"/>
          <a:ext cx="4565891" cy="2961640"/>
        </p:xfrm>
        <a:graphic>
          <a:graphicData uri="http://schemas.openxmlformats.org/drawingml/2006/table">
            <a:tbl>
              <a:tblPr firstRow="1" firstCol="1" bandRow="1"/>
              <a:tblGrid>
                <a:gridCol w="1301696">
                  <a:extLst>
                    <a:ext uri="{9D8B030D-6E8A-4147-A177-3AD203B41FA5}">
                      <a16:colId xmlns:a16="http://schemas.microsoft.com/office/drawing/2014/main" val="473481019"/>
                    </a:ext>
                  </a:extLst>
                </a:gridCol>
                <a:gridCol w="808074">
                  <a:extLst>
                    <a:ext uri="{9D8B030D-6E8A-4147-A177-3AD203B41FA5}">
                      <a16:colId xmlns:a16="http://schemas.microsoft.com/office/drawing/2014/main" val="533219482"/>
                    </a:ext>
                  </a:extLst>
                </a:gridCol>
                <a:gridCol w="691116">
                  <a:extLst>
                    <a:ext uri="{9D8B030D-6E8A-4147-A177-3AD203B41FA5}">
                      <a16:colId xmlns:a16="http://schemas.microsoft.com/office/drawing/2014/main" val="130872389"/>
                    </a:ext>
                  </a:extLst>
                </a:gridCol>
                <a:gridCol w="1765005">
                  <a:extLst>
                    <a:ext uri="{9D8B030D-6E8A-4147-A177-3AD203B41FA5}">
                      <a16:colId xmlns:a16="http://schemas.microsoft.com/office/drawing/2014/main" val="538201565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Pôle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Club Actuel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524364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TYBERGHIEN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Adrien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049748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GRAINDORGE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Zach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LILLE MBC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99496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DUMUR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Flavien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021641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MBOUKPEMADE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Noah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LILLE MBC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781727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GUICHARD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Gabriel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LILLE MBC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47310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DEKEIREL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Félix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TEMPLEUVE LP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461037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DUMUR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Adrien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39459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WIBAUT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François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 LIEVIN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722659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BLEIBEL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Antoine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DOURGES ABC / BC LIEVIN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323982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DARGENT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Antoine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6589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GOUVERNEUR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Mathéo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BCM GRAVELINES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885260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JACQUES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Wilson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151163"/>
                  </a:ext>
                </a:extLst>
              </a:tr>
            </a:tbl>
          </a:graphicData>
        </a:graphic>
      </p:graphicFrame>
      <p:pic>
        <p:nvPicPr>
          <p:cNvPr id="13" name="Image 12">
            <a:extLst>
              <a:ext uri="{FF2B5EF4-FFF2-40B4-BE49-F238E27FC236}">
                <a16:creationId xmlns:a16="http://schemas.microsoft.com/office/drawing/2014/main" id="{4B636841-3AEF-4032-8C6A-477D6F7E8D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1972" y="2320164"/>
            <a:ext cx="6046391" cy="329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7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2" grpId="0" build="p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de secteur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Picardie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Garçons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591DD-8AD9-49D1-A592-7D01F035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796" y="414360"/>
            <a:ext cx="1726778" cy="1856568"/>
          </a:xfrm>
          <a:prstGeom prst="rect">
            <a:avLst/>
          </a:prstGeom>
        </p:spPr>
      </p:pic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48F4BD86-2CC9-420E-A295-24F69FDD556B}"/>
              </a:ext>
            </a:extLst>
          </p:cNvPr>
          <p:cNvSpPr txBox="1">
            <a:spLocks/>
          </p:cNvSpPr>
          <p:nvPr/>
        </p:nvSpPr>
        <p:spPr>
          <a:xfrm>
            <a:off x="675140" y="5726467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Pierre MANI, Kris MORLENDE et Yohann DUDEBOUT</a:t>
            </a: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C78DD37-42E1-4B68-9514-F0A7D1C327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027699"/>
              </p:ext>
            </p:extLst>
          </p:nvPr>
        </p:nvGraphicFramePr>
        <p:xfrm>
          <a:off x="6182842" y="2662748"/>
          <a:ext cx="5275521" cy="2961640"/>
        </p:xfrm>
        <a:graphic>
          <a:graphicData uri="http://schemas.openxmlformats.org/drawingml/2006/table">
            <a:tbl>
              <a:tblPr firstRow="1" firstCol="1" bandRow="1"/>
              <a:tblGrid>
                <a:gridCol w="1664817">
                  <a:extLst>
                    <a:ext uri="{9D8B030D-6E8A-4147-A177-3AD203B41FA5}">
                      <a16:colId xmlns:a16="http://schemas.microsoft.com/office/drawing/2014/main" val="865680567"/>
                    </a:ext>
                  </a:extLst>
                </a:gridCol>
                <a:gridCol w="999460">
                  <a:extLst>
                    <a:ext uri="{9D8B030D-6E8A-4147-A177-3AD203B41FA5}">
                      <a16:colId xmlns:a16="http://schemas.microsoft.com/office/drawing/2014/main" val="609961368"/>
                    </a:ext>
                  </a:extLst>
                </a:gridCol>
                <a:gridCol w="616688">
                  <a:extLst>
                    <a:ext uri="{9D8B030D-6E8A-4147-A177-3AD203B41FA5}">
                      <a16:colId xmlns:a16="http://schemas.microsoft.com/office/drawing/2014/main" val="3477516726"/>
                    </a:ext>
                  </a:extLst>
                </a:gridCol>
                <a:gridCol w="1994556">
                  <a:extLst>
                    <a:ext uri="{9D8B030D-6E8A-4147-A177-3AD203B41FA5}">
                      <a16:colId xmlns:a16="http://schemas.microsoft.com/office/drawing/2014/main" val="597689897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Pôle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Club Actuel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955210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DOMON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Roman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AMIENS SCBB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743184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BEAUFORT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Darenn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 QUENTIN 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04348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EMBINGA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Vincent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48965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CHALA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Simon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 TERGNIER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121339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LAVOREL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Lorenzo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GOUVIEUX BO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5379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 COUVIOUR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Raphael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BB COTTEREZIEN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61162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EGBULA MASIMO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Gaël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628202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ROTT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Florian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CS PONTPOINT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930119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ENGRAND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Matthias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BEAUVAIS BCO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939247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WILUNGULA MUTUMBI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Jean Luc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BBC NANTEUIL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08822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LUSIENSIELUBAZOLA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Christanvie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 LONGUEAU AMIENS 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116"/>
                  </a:ext>
                </a:extLst>
              </a:tr>
              <a:tr h="226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VILLAIN*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Axel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ASO ESQUENNOY BRETEUIL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62284"/>
                  </a:ext>
                </a:extLst>
              </a:tr>
            </a:tbl>
          </a:graphicData>
        </a:graphic>
      </p:graphicFrame>
      <p:pic>
        <p:nvPicPr>
          <p:cNvPr id="13" name="Image 12" descr="Une image contenant plancher, sport, intérieur, sport athlétique&#10;&#10;Description générée automatiquement">
            <a:extLst>
              <a:ext uri="{FF2B5EF4-FFF2-40B4-BE49-F238E27FC236}">
                <a16:creationId xmlns:a16="http://schemas.microsoft.com/office/drawing/2014/main" id="{0FF65B68-DED6-4BAE-A87C-BDD6F1963D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472" y="2477352"/>
            <a:ext cx="5711687" cy="321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4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2" grpId="0" build="p" bldLvl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Résultats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90153" y="2311447"/>
            <a:ext cx="5473148" cy="4351338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Equipe Garçons</a:t>
            </a:r>
          </a:p>
          <a:p>
            <a:pPr marL="457200" lvl="1" indent="0">
              <a:buNone/>
            </a:pP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74 </a:t>
            </a: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– Basse-Normandie 71</a:t>
            </a:r>
          </a:p>
          <a:p>
            <a:pPr marL="457200" lvl="1" indent="0">
              <a:buNone/>
            </a:pP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Picardie 54 </a:t>
            </a: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– Haute-Normandie 52</a:t>
            </a:r>
          </a:p>
          <a:p>
            <a:pPr marL="457200" lvl="1" indent="0">
              <a:buNone/>
            </a:pP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Picardie 66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Basse-Normandie 75</a:t>
            </a: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Haute-Normandie 55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74</a:t>
            </a:r>
          </a:p>
          <a:p>
            <a:pPr marL="457200" lvl="1" indent="0">
              <a:buNone/>
            </a:pP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Basse-Normandie 74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Haute-Normandie 82</a:t>
            </a: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Picardie 59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76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C226F1CE-6D34-4E60-A093-3DBFF3B9A5ED}"/>
              </a:ext>
            </a:extLst>
          </p:cNvPr>
          <p:cNvSpPr txBox="1">
            <a:spLocks/>
          </p:cNvSpPr>
          <p:nvPr/>
        </p:nvSpPr>
        <p:spPr>
          <a:xfrm>
            <a:off x="6175493" y="2308240"/>
            <a:ext cx="61066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Equipe filles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Picardie 31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Haute-Normandie 86</a:t>
            </a:r>
          </a:p>
          <a:p>
            <a:pPr marL="457200" lvl="1" indent="0">
              <a:buNone/>
            </a:pP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70 </a:t>
            </a: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– Basse-Normandie 61</a:t>
            </a:r>
          </a:p>
          <a:p>
            <a:pPr marL="457200" lvl="1" indent="0">
              <a:buNone/>
            </a:pP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Haute-Normandie 40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58</a:t>
            </a: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Picardie 36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Basse-Normandie 58</a:t>
            </a:r>
          </a:p>
          <a:p>
            <a:pPr marL="457200" lvl="1" indent="0">
              <a:buNone/>
            </a:pPr>
            <a:endParaRPr lang="fr-FR" sz="1800" u="sng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Picardie 30 – </a:t>
            </a:r>
            <a:r>
              <a:rPr lang="fr-FR" sz="1800" u="sng" dirty="0">
                <a:solidFill>
                  <a:srgbClr val="00B050"/>
                </a:solidFill>
                <a:latin typeface="Sansation" panose="02000000000000000000" pitchFamily="2" charset="0"/>
              </a:rPr>
              <a:t>Nord/Pas-de-Calais 109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Basse-Normandie ? – Haute-Normandie ?</a:t>
            </a:r>
          </a:p>
        </p:txBody>
      </p:sp>
      <p:sp>
        <p:nvSpPr>
          <p:cNvPr id="9" name="Espace réservé du contenu 10">
            <a:extLst>
              <a:ext uri="{FF2B5EF4-FFF2-40B4-BE49-F238E27FC236}">
                <a16:creationId xmlns:a16="http://schemas.microsoft.com/office/drawing/2014/main" id="{1F1B9242-5A71-481D-A53F-73834F0274D9}"/>
              </a:ext>
            </a:extLst>
          </p:cNvPr>
          <p:cNvSpPr txBox="1">
            <a:spLocks/>
          </p:cNvSpPr>
          <p:nvPr/>
        </p:nvSpPr>
        <p:spPr>
          <a:xfrm>
            <a:off x="3718449" y="5668796"/>
            <a:ext cx="5473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Liste CIS pas encore officielle</a:t>
            </a:r>
            <a:endParaRPr lang="fr-FR" sz="1800" u="sng" dirty="0">
              <a:solidFill>
                <a:srgbClr val="00B050"/>
              </a:solidFill>
              <a:latin typeface="Sansati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4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5"/>
      <p:bldP spid="15" grpId="0" uiExpand="1" build="p" bldLvl="5"/>
      <p:bldP spid="9" grpId="0" uiExpand="1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Stage Equipe de France U15</a:t>
            </a:r>
          </a:p>
          <a:p>
            <a:pPr marL="457200" lvl="1" indent="0">
              <a:buNone/>
            </a:pP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Charlotte MASSE</a:t>
            </a:r>
          </a:p>
          <a:p>
            <a:pPr marL="914400" lvl="2" indent="0">
              <a:buNone/>
            </a:pP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16 au 21 juin à l’INSEP</a:t>
            </a:r>
          </a:p>
          <a:p>
            <a:pPr marL="914400" lvl="2" indent="0">
              <a:buNone/>
            </a:pP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OFAJ à Mulhouse du 1 au 7 juillet 2019 ?</a:t>
            </a: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Tournoi de l'Amitié à Udine (Italie) du 10 au 14 juillet 2019 ?</a:t>
            </a:r>
          </a:p>
          <a:p>
            <a:pPr marL="914400" lvl="2" indent="0">
              <a:buNone/>
            </a:pP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Wilson JACQUES</a:t>
            </a:r>
          </a:p>
          <a:p>
            <a:pPr marL="914400" lvl="2" indent="0">
              <a:buNone/>
            </a:pP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10 au 16 juin 2019 : Stage à l'INSEP</a:t>
            </a:r>
          </a:p>
          <a:p>
            <a:pPr marL="914400" lvl="2" indent="0">
              <a:buNone/>
            </a:pP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Du 29 juin au 2 juillet 2019 : Stage à l'INSEP ?</a:t>
            </a:r>
          </a:p>
          <a:p>
            <a:pPr marL="914400" lvl="2" indent="0">
              <a:buNone/>
            </a:pP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Du 3 au 7 juillet 2019 : Tournoi de l'Amitié à </a:t>
            </a:r>
            <a:r>
              <a:rPr lang="fr-FR" sz="1400" dirty="0" err="1">
                <a:solidFill>
                  <a:srgbClr val="034A91"/>
                </a:solidFill>
                <a:latin typeface="Sansation" panose="02000000000000000000" pitchFamily="2" charset="0"/>
              </a:rPr>
              <a:t>Séregno</a:t>
            </a:r>
            <a:r>
              <a:rPr lang="fr-FR" sz="1400" dirty="0">
                <a:solidFill>
                  <a:srgbClr val="034A91"/>
                </a:solidFill>
                <a:latin typeface="Sansation" panose="02000000000000000000" pitchFamily="2" charset="0"/>
              </a:rPr>
              <a:t> (Italie) ?</a:t>
            </a:r>
          </a:p>
          <a:p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3" name="Image 2" descr="Une image contenant sport, sport athlétique&#10;&#10;Description générée automatiquement">
            <a:extLst>
              <a:ext uri="{FF2B5EF4-FFF2-40B4-BE49-F238E27FC236}">
                <a16:creationId xmlns:a16="http://schemas.microsoft.com/office/drawing/2014/main" id="{AE31C94C-D931-4655-8F7A-7232A5903E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4542" y="1636694"/>
            <a:ext cx="4659992" cy="1848224"/>
          </a:xfrm>
          <a:prstGeom prst="rect">
            <a:avLst/>
          </a:prstGeom>
        </p:spPr>
      </p:pic>
      <p:pic>
        <p:nvPicPr>
          <p:cNvPr id="16" name="Image 15" descr="Une image contenant sport athlétique, homme, sport, debout&#10;&#10;Description générée automatiquement">
            <a:extLst>
              <a:ext uri="{FF2B5EF4-FFF2-40B4-BE49-F238E27FC236}">
                <a16:creationId xmlns:a16="http://schemas.microsoft.com/office/drawing/2014/main" id="{7D71D9F9-A8BB-43EC-94C6-3BE2A68B5E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962" y="2361628"/>
            <a:ext cx="2307564" cy="387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0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8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uiExpand="1" build="p" bldLvl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00000000-0008-0000-1300-000007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8140" y="2060603"/>
            <a:ext cx="805397" cy="1102772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00000000-0008-0000-1300-000008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9651" y="4166923"/>
            <a:ext cx="811961" cy="1102773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00000000-0008-0000-1300-000009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7564" y="2067446"/>
            <a:ext cx="811316" cy="1102772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00000000-0008-0000-1300-00000A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58347" y="4141585"/>
            <a:ext cx="813949" cy="110277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00000000-0008-0000-1300-00000B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52092" y="2067445"/>
            <a:ext cx="811961" cy="1102773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00000000-0008-0000-1300-00001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4414" y="4172931"/>
            <a:ext cx="811961" cy="1102773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00000000-0008-0000-1300-000011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5401" y="4176838"/>
            <a:ext cx="811961" cy="110277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00000000-0008-0000-1300-000012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62060" y="2060603"/>
            <a:ext cx="806524" cy="1102772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10158473" y="4122738"/>
            <a:ext cx="19611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8 Sorties 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5 CFCP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1 </a:t>
            </a:r>
            <a:r>
              <a:rPr lang="fr-FR" sz="2400" dirty="0" err="1">
                <a:solidFill>
                  <a:srgbClr val="034A91"/>
                </a:solidFill>
                <a:latin typeface="Sansation" panose="02000000000000000000" pitchFamily="2" charset="0"/>
              </a:rPr>
              <a:t>C.Ent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2 ?</a:t>
            </a:r>
          </a:p>
        </p:txBody>
      </p:sp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Aïcha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CAMARA SAKO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Arras 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Lyon (CFCP)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Candice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DEMAREST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FWB/ESBVA  ?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5" name="Espace réservé du contenu 10">
            <a:extLst>
              <a:ext uri="{FF2B5EF4-FFF2-40B4-BE49-F238E27FC236}">
                <a16:creationId xmlns:a16="http://schemas.microsoft.com/office/drawing/2014/main" id="{1D370DF4-E1C2-4C1B-8D2F-EB5AE0A0B7A6}"/>
              </a:ext>
            </a:extLst>
          </p:cNvPr>
          <p:cNvSpPr txBox="1">
            <a:spLocks/>
          </p:cNvSpPr>
          <p:nvPr/>
        </p:nvSpPr>
        <p:spPr>
          <a:xfrm>
            <a:off x="8040001" y="3144067"/>
            <a:ext cx="2979931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Charlotte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MASSE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Arras  Bourges (CFCP)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Manon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FOUTRY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Arras </a:t>
            </a:r>
            <a:r>
              <a:rPr lang="fr-FR" sz="1400" dirty="0">
                <a:sym typeface="Wingdings" panose="05000000000000000000" pitchFamily="2" charset="2"/>
              </a:rPr>
              <a:t> Charleville (CFCP)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</a:rPr>
              <a:t>Crysta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OLUFADE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FWB/ESBVA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Reims BF (CE)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 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102101" y="5269696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Louna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OZAR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FWB/ESBVA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ESBVA (CFCP)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9" name="Espace réservé du contenu 10">
            <a:extLst>
              <a:ext uri="{FF2B5EF4-FFF2-40B4-BE49-F238E27FC236}">
                <a16:creationId xmlns:a16="http://schemas.microsoft.com/office/drawing/2014/main" id="{252A67CB-7220-420B-A210-96DE077986C5}"/>
              </a:ext>
            </a:extLst>
          </p:cNvPr>
          <p:cNvSpPr txBox="1">
            <a:spLocks/>
          </p:cNvSpPr>
          <p:nvPr/>
        </p:nvSpPr>
        <p:spPr>
          <a:xfrm>
            <a:off x="8060497" y="5250389"/>
            <a:ext cx="2979931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Ayma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WENE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CTC FWB/ESBVA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?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0" name="Espace réservé du contenu 10">
            <a:extLst>
              <a:ext uri="{FF2B5EF4-FFF2-40B4-BE49-F238E27FC236}">
                <a16:creationId xmlns:a16="http://schemas.microsoft.com/office/drawing/2014/main" id="{A13622B7-82C9-432C-999E-8EA35EFFE235}"/>
              </a:ext>
            </a:extLst>
          </p:cNvPr>
          <p:cNvSpPr txBox="1">
            <a:spLocks/>
          </p:cNvSpPr>
          <p:nvPr/>
        </p:nvSpPr>
        <p:spPr>
          <a:xfrm>
            <a:off x="4866763" y="5250389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 err="1"/>
              <a:t>Lilou</a:t>
            </a:r>
            <a:endParaRPr lang="fr-FR" sz="1800" dirty="0"/>
          </a:p>
          <a:p>
            <a:pPr lvl="1">
              <a:spcBef>
                <a:spcPts val="0"/>
              </a:spcBef>
            </a:pPr>
            <a:r>
              <a:rPr lang="fr-FR" sz="1800" dirty="0"/>
              <a:t>PETIT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Dunkerque MBC 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 St-Amand 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3292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uild="p"/>
      <p:bldP spid="37" grpId="0" uiExpand="1" build="p" bldLvl="5"/>
      <p:bldP spid="23" grpId="0" uiExpand="1" build="p" bldLvl="5"/>
      <p:bldP spid="24" grpId="0" build="p" bldLvl="5"/>
      <p:bldP spid="25" grpId="0" build="p" bldLvl="5"/>
      <p:bldP spid="26" grpId="0" build="p" bldLvl="5"/>
      <p:bldP spid="28" grpId="0" build="p" bldLvl="5"/>
      <p:bldP spid="38" grpId="0" build="p" bldLvl="5"/>
      <p:bldP spid="39" grpId="0" build="p" bldLvl="5"/>
      <p:bldP spid="40" grpId="0" build="p" bldLvl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50449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Maintiens</a:t>
            </a:r>
          </a:p>
          <a:p>
            <a:pPr>
              <a:lnSpc>
                <a:spcPct val="15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2645919" y="4819514"/>
            <a:ext cx="7929619" cy="1224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4/4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2 entrées pour rééquilibrer les générations</a:t>
            </a: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00000000-0008-0000-1300-000006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7637" y="2218146"/>
            <a:ext cx="827248" cy="111087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0000000-0008-0000-1300-00000C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21003" y="2223151"/>
            <a:ext cx="817928" cy="111087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0000000-0008-0000-1300-00000D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3843" y="2218146"/>
            <a:ext cx="817928" cy="111087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0000000-0008-0000-1300-00000F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0729" y="2213332"/>
            <a:ext cx="811316" cy="1110877"/>
          </a:xfrm>
          <a:prstGeom prst="rect">
            <a:avLst/>
          </a:prstGeom>
        </p:spPr>
      </p:pic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38B0EC37-6813-4DEE-B5C9-D0A7639D5D13}"/>
              </a:ext>
            </a:extLst>
          </p:cNvPr>
          <p:cNvSpPr txBox="1">
            <a:spLocks/>
          </p:cNvSpPr>
          <p:nvPr/>
        </p:nvSpPr>
        <p:spPr>
          <a:xfrm>
            <a:off x="372220" y="3429000"/>
            <a:ext cx="3218081" cy="5044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Charlotte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ABRAHAM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Arras PAB 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D76B547-9D9F-4498-89F8-B7472B763C1B}"/>
              </a:ext>
            </a:extLst>
          </p:cNvPr>
          <p:cNvSpPr txBox="1">
            <a:spLocks/>
          </p:cNvSpPr>
          <p:nvPr/>
        </p:nvSpPr>
        <p:spPr>
          <a:xfrm>
            <a:off x="3081605" y="3429000"/>
            <a:ext cx="2854400" cy="3538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Daphné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LEBRUN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CTC FWB/ESBVA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C8A5F5FD-97D3-4DA1-B8C3-0F613F910E02}"/>
              </a:ext>
            </a:extLst>
          </p:cNvPr>
          <p:cNvSpPr txBox="1">
            <a:spLocks/>
          </p:cNvSpPr>
          <p:nvPr/>
        </p:nvSpPr>
        <p:spPr>
          <a:xfrm>
            <a:off x="8040001" y="3409693"/>
            <a:ext cx="2979931" cy="1590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Kristina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MPAKA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CTC FWB/ESBVA</a:t>
            </a:r>
            <a:endParaRPr lang="fr-FR" sz="16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8" name="Espace réservé du contenu 10">
            <a:extLst>
              <a:ext uri="{FF2B5EF4-FFF2-40B4-BE49-F238E27FC236}">
                <a16:creationId xmlns:a16="http://schemas.microsoft.com/office/drawing/2014/main" id="{4FF593AC-880C-417C-9532-2E7B5E28CD38}"/>
              </a:ext>
            </a:extLst>
          </p:cNvPr>
          <p:cNvSpPr txBox="1">
            <a:spLocks/>
          </p:cNvSpPr>
          <p:nvPr/>
        </p:nvSpPr>
        <p:spPr>
          <a:xfrm>
            <a:off x="4846267" y="3409693"/>
            <a:ext cx="4335295" cy="4718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dirty="0"/>
              <a:t>Valentine </a:t>
            </a:r>
          </a:p>
          <a:p>
            <a:pPr lvl="1">
              <a:spcBef>
                <a:spcPts val="0"/>
              </a:spcBef>
            </a:pPr>
            <a:r>
              <a:rPr lang="fr-FR" dirty="0"/>
              <a:t>THENAWHA</a:t>
            </a:r>
          </a:p>
          <a:p>
            <a:pPr lvl="1">
              <a:spcBef>
                <a:spcPts val="0"/>
              </a:spcBef>
            </a:pPr>
            <a:r>
              <a:rPr lang="fr-FR" sz="1600" dirty="0"/>
              <a:t>Dunkerque Malo BC</a:t>
            </a:r>
            <a:endParaRPr lang="fr-FR" sz="16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863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37" grpId="0" uiExpand="1" build="p" bldLvl="5"/>
      <p:bldP spid="15" grpId="0" build="p" bldLvl="5"/>
      <p:bldP spid="16" grpId="0" build="p" bldLvl="5"/>
      <p:bldP spid="17" grpId="0" uiExpand="1" build="p" bldLvl="5"/>
      <p:bldP spid="18" grpId="0" uiExpand="1" build="p" bldLvl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Entrées (propositions)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Louna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BOUHTA*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Arras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Juliette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BOURGEOIS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Condette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5" name="Espace réservé du contenu 10">
            <a:extLst>
              <a:ext uri="{FF2B5EF4-FFF2-40B4-BE49-F238E27FC236}">
                <a16:creationId xmlns:a16="http://schemas.microsoft.com/office/drawing/2014/main" id="{1D370DF4-E1C2-4C1B-8D2F-EB5AE0A0B7A6}"/>
              </a:ext>
            </a:extLst>
          </p:cNvPr>
          <p:cNvSpPr txBox="1">
            <a:spLocks/>
          </p:cNvSpPr>
          <p:nvPr/>
        </p:nvSpPr>
        <p:spPr>
          <a:xfrm>
            <a:off x="8040001" y="3144067"/>
            <a:ext cx="2979931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Lalou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D’HALLUIN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ESBVA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 err="1"/>
              <a:t>Téa</a:t>
            </a:r>
            <a:endParaRPr lang="fr-FR" sz="1800" dirty="0"/>
          </a:p>
          <a:p>
            <a:pPr lvl="1">
              <a:spcBef>
                <a:spcPts val="0"/>
              </a:spcBef>
            </a:pPr>
            <a:r>
              <a:rPr lang="fr-FR" sz="1800" dirty="0"/>
              <a:t>CLEANTE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Dunkerque Malo BC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Célia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LACROIX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Dunkerque Malo BC 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102101" y="5269696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Léa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MUCHEMBLED*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Arras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9" name="Espace réservé du contenu 10">
            <a:extLst>
              <a:ext uri="{FF2B5EF4-FFF2-40B4-BE49-F238E27FC236}">
                <a16:creationId xmlns:a16="http://schemas.microsoft.com/office/drawing/2014/main" id="{252A67CB-7220-420B-A210-96DE077986C5}"/>
              </a:ext>
            </a:extLst>
          </p:cNvPr>
          <p:cNvSpPr txBox="1">
            <a:spLocks/>
          </p:cNvSpPr>
          <p:nvPr/>
        </p:nvSpPr>
        <p:spPr>
          <a:xfrm>
            <a:off x="8060497" y="5250389"/>
            <a:ext cx="2979931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Mathilde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SELLE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US Arras O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0" name="Espace réservé du contenu 10">
            <a:extLst>
              <a:ext uri="{FF2B5EF4-FFF2-40B4-BE49-F238E27FC236}">
                <a16:creationId xmlns:a16="http://schemas.microsoft.com/office/drawing/2014/main" id="{A13622B7-82C9-432C-999E-8EA35EFFE235}"/>
              </a:ext>
            </a:extLst>
          </p:cNvPr>
          <p:cNvSpPr txBox="1">
            <a:spLocks/>
          </p:cNvSpPr>
          <p:nvPr/>
        </p:nvSpPr>
        <p:spPr>
          <a:xfrm>
            <a:off x="4866763" y="5250389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Jade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PRUVOST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ACLPA Calais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pic>
        <p:nvPicPr>
          <p:cNvPr id="27" name="Image 26" descr="Une image contenant personne, mur, debout, garçon&#10;&#10;Description générée automatiquement">
            <a:extLst>
              <a:ext uri="{FF2B5EF4-FFF2-40B4-BE49-F238E27FC236}">
                <a16:creationId xmlns:a16="http://schemas.microsoft.com/office/drawing/2014/main" id="{63C769E9-35B0-45F7-9F07-AB13CF4579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7729" y="2068178"/>
            <a:ext cx="939789" cy="1073909"/>
          </a:xfrm>
          <a:prstGeom prst="rect">
            <a:avLst/>
          </a:prstGeom>
        </p:spPr>
      </p:pic>
      <p:pic>
        <p:nvPicPr>
          <p:cNvPr id="41" name="Image 40" descr="Une image contenant personne, mur, debout, tenant&#10;&#10;Description générée automatiquement">
            <a:extLst>
              <a:ext uri="{FF2B5EF4-FFF2-40B4-BE49-F238E27FC236}">
                <a16:creationId xmlns:a16="http://schemas.microsoft.com/office/drawing/2014/main" id="{6981E819-61C9-48F2-92FC-714F0AF4B9A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9512" y="2013911"/>
            <a:ext cx="943212" cy="1125239"/>
          </a:xfrm>
          <a:prstGeom prst="rect">
            <a:avLst/>
          </a:prstGeom>
        </p:spPr>
      </p:pic>
      <p:pic>
        <p:nvPicPr>
          <p:cNvPr id="42" name="Image 41" descr="Une image contenant personne, mur, habits, debout&#10;&#10;Description générée automatiquement">
            <a:extLst>
              <a:ext uri="{FF2B5EF4-FFF2-40B4-BE49-F238E27FC236}">
                <a16:creationId xmlns:a16="http://schemas.microsoft.com/office/drawing/2014/main" id="{A913D557-B47C-463C-9063-A51603337A8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7857" y="2001510"/>
            <a:ext cx="943212" cy="1125239"/>
          </a:xfrm>
          <a:prstGeom prst="rect">
            <a:avLst/>
          </a:prstGeom>
        </p:spPr>
      </p:pic>
      <p:pic>
        <p:nvPicPr>
          <p:cNvPr id="43" name="Image 42" descr="Une image contenant personne, mur, habits, debout&#10;&#10;Description générée automatiquement">
            <a:extLst>
              <a:ext uri="{FF2B5EF4-FFF2-40B4-BE49-F238E27FC236}">
                <a16:creationId xmlns:a16="http://schemas.microsoft.com/office/drawing/2014/main" id="{01518888-3585-48A5-A9F1-03708C8385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8856" y="2001510"/>
            <a:ext cx="943211" cy="1099033"/>
          </a:xfrm>
          <a:prstGeom prst="rect">
            <a:avLst/>
          </a:prstGeom>
        </p:spPr>
      </p:pic>
      <p:pic>
        <p:nvPicPr>
          <p:cNvPr id="44" name="Image 43" descr="Une image contenant mur, personne, intérieur, jeune&#10;&#10;Description générée automatiquement">
            <a:extLst>
              <a:ext uri="{FF2B5EF4-FFF2-40B4-BE49-F238E27FC236}">
                <a16:creationId xmlns:a16="http://schemas.microsoft.com/office/drawing/2014/main" id="{60531FDA-CF18-4477-9365-49951086094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7988" y="4151198"/>
            <a:ext cx="959273" cy="1091903"/>
          </a:xfrm>
          <a:prstGeom prst="rect">
            <a:avLst/>
          </a:prstGeom>
        </p:spPr>
      </p:pic>
      <p:pic>
        <p:nvPicPr>
          <p:cNvPr id="45" name="Image 44" descr="Une image contenant personne, mur, jeune, debout&#10;&#10;Description générée automatiquement">
            <a:extLst>
              <a:ext uri="{FF2B5EF4-FFF2-40B4-BE49-F238E27FC236}">
                <a16:creationId xmlns:a16="http://schemas.microsoft.com/office/drawing/2014/main" id="{A7E13937-9580-492E-965D-3315509FE84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9513" y="4139134"/>
            <a:ext cx="943211" cy="1108115"/>
          </a:xfrm>
          <a:prstGeom prst="rect">
            <a:avLst/>
          </a:prstGeom>
        </p:spPr>
      </p:pic>
      <p:pic>
        <p:nvPicPr>
          <p:cNvPr id="46" name="Image 45" descr="Une image contenant personne, mur, garçon, jeune&#10;&#10;Description générée automatiquement">
            <a:extLst>
              <a:ext uri="{FF2B5EF4-FFF2-40B4-BE49-F238E27FC236}">
                <a16:creationId xmlns:a16="http://schemas.microsoft.com/office/drawing/2014/main" id="{AF58E105-A017-4430-B20C-77FFF1F8C6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4976" y="4155350"/>
            <a:ext cx="943212" cy="1091900"/>
          </a:xfrm>
          <a:prstGeom prst="rect">
            <a:avLst/>
          </a:prstGeom>
        </p:spPr>
      </p:pic>
      <p:pic>
        <p:nvPicPr>
          <p:cNvPr id="47" name="Image 46" descr="Une image contenant habits, personne, mur, debout&#10;&#10;Description générée automatiquement">
            <a:extLst>
              <a:ext uri="{FF2B5EF4-FFF2-40B4-BE49-F238E27FC236}">
                <a16:creationId xmlns:a16="http://schemas.microsoft.com/office/drawing/2014/main" id="{D0667F9E-86D6-41EA-B9A5-1B4E57C9585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0440" y="4141337"/>
            <a:ext cx="943212" cy="1102773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C61F4236-45C0-45CA-AE67-44839CEA3B8E}"/>
              </a:ext>
            </a:extLst>
          </p:cNvPr>
          <p:cNvSpPr/>
          <p:nvPr/>
        </p:nvSpPr>
        <p:spPr>
          <a:xfrm>
            <a:off x="10437528" y="3163374"/>
            <a:ext cx="1961146" cy="1604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8 entrées 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6 U13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2 U14*</a:t>
            </a:r>
          </a:p>
        </p:txBody>
      </p:sp>
    </p:spTree>
    <p:extLst>
      <p:ext uri="{BB962C8B-B14F-4D97-AF65-F5344CB8AC3E}">
        <p14:creationId xmlns:p14="http://schemas.microsoft.com/office/powerpoint/2010/main" val="110561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5" grpId="0" build="p" bldLvl="5"/>
      <p:bldP spid="26" grpId="0" build="p" bldLvl="5"/>
      <p:bldP spid="28" grpId="0" build="p" bldLvl="5"/>
      <p:bldP spid="38" grpId="0" build="p" bldLvl="5"/>
      <p:bldP spid="39" grpId="0" uiExpand="1" build="p" bldLvl="5"/>
      <p:bldP spid="40" grpId="0" build="p" bldLvl="5"/>
      <p:bldP spid="48" grpId="0" uiExpand="1" build="p" bldLvl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Alexandre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ABRAHAM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Denain 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Dijon (CFCP)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Antoine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BLANPAIN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BCM  U17 ESSM ?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 U18 BC Liévin ?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Jules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LACROIX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BCM </a:t>
            </a:r>
            <a:r>
              <a:rPr lang="fr-FR" sz="1400" dirty="0">
                <a:sym typeface="Wingdings" panose="05000000000000000000" pitchFamily="2" charset="2"/>
              </a:rPr>
              <a:t> Evreux ? 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BC Liévin ? Lille ?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72220" y="5445236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Louis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LAURENT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Denain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ESSM LP (CFCP)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 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081605" y="5445235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Hugo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SCHRIFVE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BC Liévin  BC Liévin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0" name="Espace réservé du contenu 10">
            <a:extLst>
              <a:ext uri="{FF2B5EF4-FFF2-40B4-BE49-F238E27FC236}">
                <a16:creationId xmlns:a16="http://schemas.microsoft.com/office/drawing/2014/main" id="{A13622B7-82C9-432C-999E-8EA35EFFE235}"/>
              </a:ext>
            </a:extLst>
          </p:cNvPr>
          <p:cNvSpPr txBox="1">
            <a:spLocks/>
          </p:cNvSpPr>
          <p:nvPr/>
        </p:nvSpPr>
        <p:spPr>
          <a:xfrm>
            <a:off x="4846267" y="5425928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 err="1"/>
              <a:t>Colyn</a:t>
            </a:r>
            <a:endParaRPr lang="fr-FR" sz="1800" dirty="0"/>
          </a:p>
          <a:p>
            <a:pPr lvl="1">
              <a:spcBef>
                <a:spcPts val="0"/>
              </a:spcBef>
            </a:pPr>
            <a:r>
              <a:rPr lang="fr-FR" sz="1800" dirty="0"/>
              <a:t>ZLATANOV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BCM  SLUC Nancy (CFCP)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919E1C8D-BDB6-4F4C-9E11-4FBD8050F7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2044" y="2104445"/>
            <a:ext cx="805851" cy="1095234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84F8C631-33E0-4739-9961-BE383E19BC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8433" y="2102588"/>
            <a:ext cx="816012" cy="109523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FEB6A985-2390-43FA-94D6-A789A230CC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56734" y="2101488"/>
            <a:ext cx="817409" cy="1095234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717EF24C-21EE-47E0-8266-35DC0AB87CC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1596" y="4345423"/>
            <a:ext cx="822051" cy="1095234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4B73CF63-E972-4948-A292-F13B3194857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7911" y="4343025"/>
            <a:ext cx="829630" cy="1095231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412C496F-5F54-449E-BB99-BEFD8683F25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548" y="4350004"/>
            <a:ext cx="812308" cy="109523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32C6F9-37C4-43B0-A25E-9C85532FD52A}"/>
              </a:ext>
            </a:extLst>
          </p:cNvPr>
          <p:cNvSpPr/>
          <p:nvPr/>
        </p:nvSpPr>
        <p:spPr>
          <a:xfrm>
            <a:off x="9392654" y="3299378"/>
            <a:ext cx="19611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6 Sorties 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3 CFCP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2 U18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1 ?</a:t>
            </a:r>
          </a:p>
        </p:txBody>
      </p:sp>
    </p:spTree>
    <p:extLst>
      <p:ext uri="{BB962C8B-B14F-4D97-AF65-F5344CB8AC3E}">
        <p14:creationId xmlns:p14="http://schemas.microsoft.com/office/powerpoint/2010/main" val="295428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6" grpId="0" build="p" bldLvl="5"/>
      <p:bldP spid="28" grpId="0" uiExpand="1" build="p" bldLvl="5"/>
      <p:bldP spid="38" grpId="0" build="p" bldLvl="5"/>
      <p:bldP spid="40" grpId="0" uiExpand="1" build="p" bldLvl="5"/>
      <p:bldP spid="22" grpId="0" uiExpand="1" build="p" bldLvl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 prématurées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1310683" y="3197471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Wilson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JACQUES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Denain 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Pôle FRANCE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4020068" y="3197470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François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WIBAUT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BC Liévin  U18 ? ASVEL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5A14CB1-3EA0-43E4-B8BB-D76160470F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00876" y="2114575"/>
            <a:ext cx="816012" cy="109598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D42FA0E-AA7A-437E-9489-82E2AEFE681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059121" y="2101488"/>
            <a:ext cx="822464" cy="1095983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F71A904B-5C63-402B-BFB3-0C1FB1E2D78E}"/>
              </a:ext>
            </a:extLst>
          </p:cNvPr>
          <p:cNvSpPr/>
          <p:nvPr/>
        </p:nvSpPr>
        <p:spPr>
          <a:xfrm>
            <a:off x="7560130" y="2867637"/>
            <a:ext cx="32188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8 Sorties 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1 Pôle France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3 CFCP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1 U18 élite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3 ?</a:t>
            </a:r>
          </a:p>
        </p:txBody>
      </p:sp>
    </p:spTree>
    <p:extLst>
      <p:ext uri="{BB962C8B-B14F-4D97-AF65-F5344CB8AC3E}">
        <p14:creationId xmlns:p14="http://schemas.microsoft.com/office/powerpoint/2010/main" val="167894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9" grpId="0" uiExpand="1" build="p" bldLvl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TIL Qualificatif U15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  <a:t>20 au 22/04/2019</a:t>
            </a:r>
          </a:p>
          <a:p>
            <a:pPr marL="457200" lvl="1" indent="0">
              <a:buNone/>
            </a:pPr>
            <a:b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  <a:t>Vernon</a:t>
            </a:r>
            <a:b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  <a:t>(Normandie de l’Est)</a:t>
            </a:r>
          </a:p>
          <a:p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7CDEF2D-7B13-4359-87A0-A3E342704E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0466" y="2170238"/>
            <a:ext cx="5235615" cy="339312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4EEEB5-C1CF-4383-9271-8F760C7CB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517" y="4153828"/>
            <a:ext cx="1900397" cy="20291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7" y="4172685"/>
            <a:ext cx="1900397" cy="200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5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uiExpand="1" build="p" bldLvl="5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50449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Maintiens</a:t>
            </a:r>
          </a:p>
          <a:p>
            <a:pPr>
              <a:lnSpc>
                <a:spcPct val="15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2645919" y="4819514"/>
            <a:ext cx="7929619" cy="1224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4/6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2 entrées pour rééquilibrer les générations ?</a:t>
            </a: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38B0EC37-6813-4DEE-B5C9-D0A7639D5D13}"/>
              </a:ext>
            </a:extLst>
          </p:cNvPr>
          <p:cNvSpPr txBox="1">
            <a:spLocks/>
          </p:cNvSpPr>
          <p:nvPr/>
        </p:nvSpPr>
        <p:spPr>
          <a:xfrm>
            <a:off x="372220" y="3429000"/>
            <a:ext cx="3218081" cy="5044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Antoine 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BLEIBEL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Dourges / Liévin</a:t>
            </a:r>
          </a:p>
          <a:p>
            <a:pPr marL="0" algn="ctr">
              <a:lnSpc>
                <a:spcPct val="10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D76B547-9D9F-4498-89F8-B7472B763C1B}"/>
              </a:ext>
            </a:extLst>
          </p:cNvPr>
          <p:cNvSpPr txBox="1">
            <a:spLocks/>
          </p:cNvSpPr>
          <p:nvPr/>
        </p:nvSpPr>
        <p:spPr>
          <a:xfrm>
            <a:off x="3081605" y="3429000"/>
            <a:ext cx="2854400" cy="3538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Flavien 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DUMUR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Denain</a:t>
            </a:r>
          </a:p>
          <a:p>
            <a:pPr marL="0">
              <a:lnSpc>
                <a:spcPct val="10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C8A5F5FD-97D3-4DA1-B8C3-0F613F910E02}"/>
              </a:ext>
            </a:extLst>
          </p:cNvPr>
          <p:cNvSpPr txBox="1">
            <a:spLocks/>
          </p:cNvSpPr>
          <p:nvPr/>
        </p:nvSpPr>
        <p:spPr>
          <a:xfrm>
            <a:off x="8040001" y="3409693"/>
            <a:ext cx="2979931" cy="1590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Adrien 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TYBERGHIEN</a:t>
            </a:r>
          </a:p>
          <a:p>
            <a:pPr marL="0" lvl="1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Denain</a:t>
            </a:r>
            <a:endParaRPr lang="fr-FR" sz="16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8" name="Espace réservé du contenu 10">
            <a:extLst>
              <a:ext uri="{FF2B5EF4-FFF2-40B4-BE49-F238E27FC236}">
                <a16:creationId xmlns:a16="http://schemas.microsoft.com/office/drawing/2014/main" id="{4FF593AC-880C-417C-9532-2E7B5E28CD38}"/>
              </a:ext>
            </a:extLst>
          </p:cNvPr>
          <p:cNvSpPr txBox="1">
            <a:spLocks/>
          </p:cNvSpPr>
          <p:nvPr/>
        </p:nvSpPr>
        <p:spPr>
          <a:xfrm>
            <a:off x="4846267" y="3409693"/>
            <a:ext cx="4335295" cy="4718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/>
            <a:r>
              <a:rPr lang="fr-FR" dirty="0"/>
              <a:t>Zach </a:t>
            </a:r>
          </a:p>
          <a:p>
            <a:pPr lvl="1"/>
            <a:r>
              <a:rPr lang="fr-FR" dirty="0"/>
              <a:t>GRAINDORGE</a:t>
            </a:r>
          </a:p>
          <a:p>
            <a:pPr lvl="1"/>
            <a:r>
              <a:rPr lang="fr-FR" sz="1600" dirty="0"/>
              <a:t>Grand Lille</a:t>
            </a:r>
            <a:endParaRPr lang="fr-FR" sz="1600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0000000-0008-0000-2000-000008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0431" y="2207758"/>
            <a:ext cx="836747" cy="112088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0000000-0008-0000-2000-00000A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8633" y="2207758"/>
            <a:ext cx="833506" cy="112088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00000000-0008-0000-2000-00000C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03531" y="2207758"/>
            <a:ext cx="844870" cy="112088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00000000-0008-0000-2000-000011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3272" y="2217767"/>
            <a:ext cx="828764" cy="111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1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37" grpId="0" uiExpand="1" build="p" bldLvl="5"/>
      <p:bldP spid="15" grpId="0" build="p"/>
      <p:bldP spid="16" grpId="0" build="p"/>
      <p:bldP spid="17" grpId="0" uiExpand="1" build="p"/>
      <p:bldP spid="1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personne, mur, chemise, habits&#10;&#10;Description générée automatiquement">
            <a:extLst>
              <a:ext uri="{FF2B5EF4-FFF2-40B4-BE49-F238E27FC236}">
                <a16:creationId xmlns:a16="http://schemas.microsoft.com/office/drawing/2014/main" id="{85241A3F-DBA0-4356-AF14-46F3F8DA3B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1280" y="4135051"/>
            <a:ext cx="901466" cy="1147066"/>
          </a:xfrm>
          <a:prstGeom prst="rect">
            <a:avLst/>
          </a:prstGeom>
        </p:spPr>
      </p:pic>
      <p:pic>
        <p:nvPicPr>
          <p:cNvPr id="9" name="Image 8" descr="Une image contenant personne, mur, debout, garçon&#10;&#10;Description générée automatiquement">
            <a:extLst>
              <a:ext uri="{FF2B5EF4-FFF2-40B4-BE49-F238E27FC236}">
                <a16:creationId xmlns:a16="http://schemas.microsoft.com/office/drawing/2014/main" id="{E9752AF8-B48C-4EC8-AD85-4D71C939E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4525" y="2033361"/>
            <a:ext cx="943211" cy="1130013"/>
          </a:xfrm>
          <a:prstGeom prst="rect">
            <a:avLst/>
          </a:prstGeom>
        </p:spPr>
      </p:pic>
      <p:pic>
        <p:nvPicPr>
          <p:cNvPr id="19" name="Image 18" descr="Une image contenant personne, mur, debout, habits&#10;&#10;Description générée automatiquement">
            <a:extLst>
              <a:ext uri="{FF2B5EF4-FFF2-40B4-BE49-F238E27FC236}">
                <a16:creationId xmlns:a16="http://schemas.microsoft.com/office/drawing/2014/main" id="{3D8ED9E4-E709-403F-93D0-5DF9152056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7728" y="4135050"/>
            <a:ext cx="939789" cy="1097474"/>
          </a:xfrm>
          <a:prstGeom prst="rect">
            <a:avLst/>
          </a:prstGeom>
        </p:spPr>
      </p:pic>
      <p:pic>
        <p:nvPicPr>
          <p:cNvPr id="3" name="Image 2" descr="Une image contenant personne, debout, mur, tenant&#10;&#10;Description générée automatiquement">
            <a:extLst>
              <a:ext uri="{FF2B5EF4-FFF2-40B4-BE49-F238E27FC236}">
                <a16:creationId xmlns:a16="http://schemas.microsoft.com/office/drawing/2014/main" id="{D5AC347E-51DD-4610-B571-FDA0DFACD2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6193" y="4135050"/>
            <a:ext cx="939789" cy="1113769"/>
          </a:xfrm>
          <a:prstGeom prst="rect">
            <a:avLst/>
          </a:prstGeom>
        </p:spPr>
      </p:pic>
      <p:pic>
        <p:nvPicPr>
          <p:cNvPr id="17" name="Image 16" descr="Une image contenant personne, debout, mur, habits&#10;&#10;Description générée automatiquement">
            <a:extLst>
              <a:ext uri="{FF2B5EF4-FFF2-40B4-BE49-F238E27FC236}">
                <a16:creationId xmlns:a16="http://schemas.microsoft.com/office/drawing/2014/main" id="{BE439E14-B74D-4297-AFB0-DEDFD9D7DDF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6471" y="2068178"/>
            <a:ext cx="935695" cy="1097474"/>
          </a:xfrm>
          <a:prstGeom prst="rect">
            <a:avLst/>
          </a:prstGeom>
        </p:spPr>
      </p:pic>
      <p:pic>
        <p:nvPicPr>
          <p:cNvPr id="15" name="Image 14" descr="Une image contenant mur, personne, debout, intérieur&#10;&#10;Description générée automatiquement">
            <a:extLst>
              <a:ext uri="{FF2B5EF4-FFF2-40B4-BE49-F238E27FC236}">
                <a16:creationId xmlns:a16="http://schemas.microsoft.com/office/drawing/2014/main" id="{04A2E1A7-AADE-462E-A51D-2B6B7C34C58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017" y="2067179"/>
            <a:ext cx="943211" cy="10910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Wattignies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Entrées (propositions)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3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Romain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BERTHELIN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BC Liévin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Noam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BIEL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Denain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Nils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CALLENS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Lille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Mathis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EKANE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Flash Wasquehal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102101" y="5269696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Léonard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HAZARD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Lille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0" name="Espace réservé du contenu 10">
            <a:extLst>
              <a:ext uri="{FF2B5EF4-FFF2-40B4-BE49-F238E27FC236}">
                <a16:creationId xmlns:a16="http://schemas.microsoft.com/office/drawing/2014/main" id="{A13622B7-82C9-432C-999E-8EA35EFFE235}"/>
              </a:ext>
            </a:extLst>
          </p:cNvPr>
          <p:cNvSpPr txBox="1">
            <a:spLocks/>
          </p:cNvSpPr>
          <p:nvPr/>
        </p:nvSpPr>
        <p:spPr>
          <a:xfrm>
            <a:off x="4866763" y="5250389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>
                <a:sym typeface="Wingdings" panose="05000000000000000000" pitchFamily="2" charset="2"/>
              </a:rPr>
              <a:t>Ethan</a:t>
            </a:r>
          </a:p>
          <a:p>
            <a:pPr lvl="1">
              <a:spcBef>
                <a:spcPts val="0"/>
              </a:spcBef>
            </a:pPr>
            <a:r>
              <a:rPr lang="fr-FR" sz="1800" dirty="0">
                <a:sym typeface="Wingdings" panose="05000000000000000000" pitchFamily="2" charset="2"/>
              </a:rPr>
              <a:t>WANTELET</a:t>
            </a: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Lille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F4236-45C0-45CA-AE67-44839CEA3B8E}"/>
              </a:ext>
            </a:extLst>
          </p:cNvPr>
          <p:cNvSpPr/>
          <p:nvPr/>
        </p:nvSpPr>
        <p:spPr>
          <a:xfrm>
            <a:off x="10410952" y="3995220"/>
            <a:ext cx="1961146" cy="1604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8 entrées 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6 U13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2 U14*</a:t>
            </a:r>
          </a:p>
        </p:txBody>
      </p:sp>
      <p:sp>
        <p:nvSpPr>
          <p:cNvPr id="37" name="Espace réservé du contenu 10">
            <a:extLst>
              <a:ext uri="{FF2B5EF4-FFF2-40B4-BE49-F238E27FC236}">
                <a16:creationId xmlns:a16="http://schemas.microsoft.com/office/drawing/2014/main" id="{B6557DC3-919C-4138-9FCE-F53EC9FD8551}"/>
              </a:ext>
            </a:extLst>
          </p:cNvPr>
          <p:cNvSpPr txBox="1">
            <a:spLocks/>
          </p:cNvSpPr>
          <p:nvPr/>
        </p:nvSpPr>
        <p:spPr>
          <a:xfrm>
            <a:off x="7544008" y="3156723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Noah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MBOUKPEMADE*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Lille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pic>
        <p:nvPicPr>
          <p:cNvPr id="21" name="Image 20" descr="Une image contenant personne, mur, bleu, debout&#10;&#10;Description générée automatiquement">
            <a:extLst>
              <a:ext uri="{FF2B5EF4-FFF2-40B4-BE49-F238E27FC236}">
                <a16:creationId xmlns:a16="http://schemas.microsoft.com/office/drawing/2014/main" id="{03F28DDB-BE10-4412-9C57-378050B200E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4724" y="2029410"/>
            <a:ext cx="927504" cy="1135834"/>
          </a:xfrm>
          <a:prstGeom prst="rect">
            <a:avLst/>
          </a:prstGeom>
        </p:spPr>
      </p:pic>
      <p:sp>
        <p:nvSpPr>
          <p:cNvPr id="51" name="Espace réservé du contenu 10">
            <a:extLst>
              <a:ext uri="{FF2B5EF4-FFF2-40B4-BE49-F238E27FC236}">
                <a16:creationId xmlns:a16="http://schemas.microsoft.com/office/drawing/2014/main" id="{2390321F-A098-40CB-A646-83ECE3DBA01E}"/>
              </a:ext>
            </a:extLst>
          </p:cNvPr>
          <p:cNvSpPr txBox="1">
            <a:spLocks/>
          </p:cNvSpPr>
          <p:nvPr/>
        </p:nvSpPr>
        <p:spPr>
          <a:xfrm>
            <a:off x="7497736" y="5239838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>
                <a:sym typeface="Wingdings" panose="05000000000000000000" pitchFamily="2" charset="2"/>
              </a:rPr>
              <a:t>Felix</a:t>
            </a:r>
          </a:p>
          <a:p>
            <a:pPr lvl="1">
              <a:spcBef>
                <a:spcPts val="0"/>
              </a:spcBef>
            </a:pPr>
            <a:r>
              <a:rPr lang="fr-FR" sz="1800" dirty="0">
                <a:sym typeface="Wingdings" panose="05000000000000000000" pitchFamily="2" charset="2"/>
              </a:rPr>
              <a:t>DEKEIREL</a:t>
            </a:r>
            <a:endParaRPr lang="fr-FR" sz="1400" dirty="0">
              <a:sym typeface="Wingdings" panose="05000000000000000000" pitchFamily="2" charset="2"/>
            </a:endParaRPr>
          </a:p>
          <a:p>
            <a:pPr lvl="1">
              <a:spcBef>
                <a:spcPts val="0"/>
              </a:spcBef>
            </a:pPr>
            <a:r>
              <a:rPr lang="fr-FR" sz="1400" dirty="0">
                <a:sym typeface="Wingdings" panose="05000000000000000000" pitchFamily="2" charset="2"/>
              </a:rPr>
              <a:t>Lille</a:t>
            </a:r>
          </a:p>
          <a:p>
            <a:pPr indent="0">
              <a:spcBef>
                <a:spcPts val="0"/>
              </a:spcBef>
              <a:buNone/>
            </a:pPr>
            <a:endParaRPr lang="fr-FR" sz="2400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FF3D25F8-035A-4F11-B8B6-827B1C99C60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4525" y="4146282"/>
            <a:ext cx="927504" cy="113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4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6" grpId="0" build="p" bldLvl="5"/>
      <p:bldP spid="28" grpId="0" uiExpand="1" build="p" bldLvl="5"/>
      <p:bldP spid="38" grpId="0" uiExpand="1" build="p" bldLvl="5"/>
      <p:bldP spid="40" grpId="0" uiExpand="1" build="p" bldLvl="5"/>
      <p:bldP spid="48" grpId="0" uiExpand="1" build="p" bldLvl="5"/>
      <p:bldP spid="37" grpId="0" uiExpand="1" build="p" bldLvl="5"/>
      <p:bldP spid="51" grpId="0" uiExpand="1" build="p" bldLvl="5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097C73ED-CE40-4FEA-B61C-801455C48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36837" y="2164197"/>
            <a:ext cx="1112055" cy="921987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98132184-7685-4B09-9EB9-99B66B3DC2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8222" y="2157178"/>
            <a:ext cx="1114805" cy="921986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4DCE56DF-DFB1-4679-830D-8807B1DF49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4382" y="2168533"/>
            <a:ext cx="1116183" cy="917444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CCEFC2E-F189-4F3B-B6F7-6565CEE096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78068" y="2161100"/>
            <a:ext cx="1103796" cy="919922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EC25CC94-A06F-4794-855E-D05E6A3371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8673" y="4295691"/>
            <a:ext cx="1105174" cy="9178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6215270" y="4515977"/>
            <a:ext cx="4454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5 Sorties 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1 CFCP, 1 </a:t>
            </a:r>
            <a:r>
              <a:rPr lang="fr-FR" sz="2400" dirty="0" err="1">
                <a:solidFill>
                  <a:srgbClr val="034A91"/>
                </a:solidFill>
                <a:latin typeface="Sansation" panose="02000000000000000000" pitchFamily="2" charset="0"/>
              </a:rPr>
              <a:t>C.Ent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2 maintiens club</a:t>
            </a:r>
          </a:p>
          <a:p>
            <a:pPr lvl="1"/>
            <a:r>
              <a:rPr lang="fr-FR" sz="2400" dirty="0">
                <a:solidFill>
                  <a:srgbClr val="034A91"/>
                </a:solidFill>
                <a:latin typeface="Sansation" panose="02000000000000000000" pitchFamily="2" charset="0"/>
              </a:rPr>
              <a:t>1 ?</a:t>
            </a:r>
          </a:p>
        </p:txBody>
      </p:sp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Léa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LAMARRE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Nogent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?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Laurine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LOEMBA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Nogent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  Nogent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5" name="Espace réservé du contenu 10">
            <a:extLst>
              <a:ext uri="{FF2B5EF4-FFF2-40B4-BE49-F238E27FC236}">
                <a16:creationId xmlns:a16="http://schemas.microsoft.com/office/drawing/2014/main" id="{1D370DF4-E1C2-4C1B-8D2F-EB5AE0A0B7A6}"/>
              </a:ext>
            </a:extLst>
          </p:cNvPr>
          <p:cNvSpPr txBox="1">
            <a:spLocks/>
          </p:cNvSpPr>
          <p:nvPr/>
        </p:nvSpPr>
        <p:spPr>
          <a:xfrm>
            <a:off x="8040001" y="3144067"/>
            <a:ext cx="2979931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Moesha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POLYTE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Nogent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Nogent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Fleur-Olivia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MASSOU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Nogent </a:t>
            </a:r>
            <a:r>
              <a:rPr lang="fr-FR" sz="1400" dirty="0">
                <a:sym typeface="Wingdings" panose="05000000000000000000" pitchFamily="2" charset="2"/>
              </a:rPr>
              <a:t> </a:t>
            </a:r>
            <a:r>
              <a:rPr lang="fr-FR" sz="1400" dirty="0" err="1">
                <a:sym typeface="Wingdings" panose="05000000000000000000" pitchFamily="2" charset="2"/>
              </a:rPr>
              <a:t>Aulnoye</a:t>
            </a:r>
            <a:r>
              <a:rPr lang="fr-FR" sz="1400" dirty="0">
                <a:sym typeface="Wingdings" panose="05000000000000000000" pitchFamily="2" charset="2"/>
              </a:rPr>
              <a:t> (CE)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</a:rPr>
              <a:t>Onessa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TENNOCK TEGUEM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Nogent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Charleville (CFCP)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 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91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uild="p"/>
      <p:bldP spid="37" grpId="0" uiExpand="1" build="p" bldLvl="5"/>
      <p:bldP spid="23" grpId="0" build="p" bldLvl="5"/>
      <p:bldP spid="24" grpId="0" build="p" bldLvl="5"/>
      <p:bldP spid="25" grpId="0" build="p" bldLvl="5"/>
      <p:bldP spid="26" grpId="0" build="p" bldLvl="5"/>
      <p:bldP spid="28" grpId="0" uiExpand="1" build="p" bldLvl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542512" y="1338744"/>
            <a:ext cx="10094843" cy="50449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Maintiens</a:t>
            </a:r>
          </a:p>
          <a:p>
            <a:pPr>
              <a:lnSpc>
                <a:spcPct val="15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9951981" y="4817549"/>
            <a:ext cx="1201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7/7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2U13</a:t>
            </a:r>
            <a:endParaRPr lang="fr-FR" sz="1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38B0EC37-6813-4DEE-B5C9-D0A7639D5D13}"/>
              </a:ext>
            </a:extLst>
          </p:cNvPr>
          <p:cNvSpPr txBox="1">
            <a:spLocks/>
          </p:cNvSpPr>
          <p:nvPr/>
        </p:nvSpPr>
        <p:spPr>
          <a:xfrm>
            <a:off x="419721" y="32485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Daphné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ANDRUCH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Nogent BBC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D76B547-9D9F-4498-89F8-B7472B763C1B}"/>
              </a:ext>
            </a:extLst>
          </p:cNvPr>
          <p:cNvSpPr txBox="1">
            <a:spLocks/>
          </p:cNvSpPr>
          <p:nvPr/>
        </p:nvSpPr>
        <p:spPr>
          <a:xfrm>
            <a:off x="3129106" y="3248574"/>
            <a:ext cx="2854400" cy="1065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Anne </a:t>
            </a:r>
            <a:r>
              <a:rPr lang="fr-FR" sz="20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Bellamang</a:t>
            </a:r>
            <a:endParaRPr lang="fr-FR" sz="20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BOHRO A NDEM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Nogent BBC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C8A5F5FD-97D3-4DA1-B8C3-0F613F910E02}"/>
              </a:ext>
            </a:extLst>
          </p:cNvPr>
          <p:cNvSpPr txBox="1">
            <a:spLocks/>
          </p:cNvSpPr>
          <p:nvPr/>
        </p:nvSpPr>
        <p:spPr>
          <a:xfrm>
            <a:off x="8087502" y="3229267"/>
            <a:ext cx="2979931" cy="9671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Maëlys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JOMBERT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Nogent BBC</a:t>
            </a:r>
          </a:p>
        </p:txBody>
      </p:sp>
      <p:sp>
        <p:nvSpPr>
          <p:cNvPr id="18" name="Espace réservé du contenu 10">
            <a:extLst>
              <a:ext uri="{FF2B5EF4-FFF2-40B4-BE49-F238E27FC236}">
                <a16:creationId xmlns:a16="http://schemas.microsoft.com/office/drawing/2014/main" id="{4FF593AC-880C-417C-9532-2E7B5E28CD38}"/>
              </a:ext>
            </a:extLst>
          </p:cNvPr>
          <p:cNvSpPr txBox="1">
            <a:spLocks/>
          </p:cNvSpPr>
          <p:nvPr/>
        </p:nvSpPr>
        <p:spPr>
          <a:xfrm>
            <a:off x="4893768" y="3229267"/>
            <a:ext cx="4335295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dirty="0"/>
              <a:t>Sarah</a:t>
            </a:r>
          </a:p>
          <a:p>
            <a:pPr lvl="1">
              <a:spcBef>
                <a:spcPts val="0"/>
              </a:spcBef>
            </a:pPr>
            <a:r>
              <a:rPr lang="fr-FR" dirty="0"/>
              <a:t>HOUY</a:t>
            </a:r>
          </a:p>
          <a:p>
            <a:pPr lvl="1">
              <a:spcBef>
                <a:spcPts val="0"/>
              </a:spcBef>
            </a:pPr>
            <a:r>
              <a:rPr lang="fr-FR" sz="1600" dirty="0"/>
              <a:t>Nogent BBC</a:t>
            </a:r>
          </a:p>
          <a:p>
            <a:pPr>
              <a:spcBef>
                <a:spcPts val="0"/>
              </a:spcBef>
            </a:pPr>
            <a:endParaRPr lang="fr-FR" dirty="0"/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A092A9C8-4415-4290-B718-2CE0CBDBC8A7}"/>
              </a:ext>
            </a:extLst>
          </p:cNvPr>
          <p:cNvSpPr txBox="1">
            <a:spLocks/>
          </p:cNvSpPr>
          <p:nvPr/>
        </p:nvSpPr>
        <p:spPr>
          <a:xfrm>
            <a:off x="360734" y="529976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Léa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LANCE*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Nogent BBC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7" name="Espace réservé du contenu 10">
            <a:extLst>
              <a:ext uri="{FF2B5EF4-FFF2-40B4-BE49-F238E27FC236}">
                <a16:creationId xmlns:a16="http://schemas.microsoft.com/office/drawing/2014/main" id="{74F984EE-4977-49A8-A5D0-590E3232EFF0}"/>
              </a:ext>
            </a:extLst>
          </p:cNvPr>
          <p:cNvSpPr txBox="1">
            <a:spLocks/>
          </p:cNvSpPr>
          <p:nvPr/>
        </p:nvSpPr>
        <p:spPr>
          <a:xfrm>
            <a:off x="3070119" y="5299766"/>
            <a:ext cx="2854400" cy="1065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Emma-Vicky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NDOUMBE DJENGUE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Nogent BBC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2E190B55-E182-4057-B9AA-262DAC5E6602}"/>
              </a:ext>
            </a:extLst>
          </p:cNvPr>
          <p:cNvSpPr txBox="1">
            <a:spLocks/>
          </p:cNvSpPr>
          <p:nvPr/>
        </p:nvSpPr>
        <p:spPr>
          <a:xfrm>
            <a:off x="4834781" y="5280459"/>
            <a:ext cx="4335295" cy="1007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dirty="0" err="1"/>
              <a:t>Djeneba</a:t>
            </a:r>
            <a:endParaRPr lang="fr-FR" dirty="0"/>
          </a:p>
          <a:p>
            <a:pPr lvl="1">
              <a:spcBef>
                <a:spcPts val="0"/>
              </a:spcBef>
            </a:pPr>
            <a:r>
              <a:rPr lang="fr-FR" dirty="0"/>
              <a:t>SAMAKE*</a:t>
            </a:r>
          </a:p>
          <a:p>
            <a:pPr lvl="1">
              <a:spcBef>
                <a:spcPts val="0"/>
              </a:spcBef>
            </a:pPr>
            <a:r>
              <a:rPr lang="fr-FR" sz="1600" dirty="0"/>
              <a:t>Nogent BBC</a:t>
            </a:r>
          </a:p>
          <a:p>
            <a:pPr>
              <a:spcBef>
                <a:spcPts val="0"/>
              </a:spcBef>
            </a:pPr>
            <a:endParaRPr lang="fr-FR" dirty="0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AE764D6F-5FF6-4C4A-8887-FA74B94F11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2379" y="4348362"/>
            <a:ext cx="1080099" cy="88323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DBA665F1-D560-41B0-BDBC-EF850B35C3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0188" y="4336889"/>
            <a:ext cx="1050937" cy="874817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8E2EDDE9-2A7F-4E5A-B342-96BB64455B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37844" y="2286202"/>
            <a:ext cx="1073987" cy="878623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9CED8001-D8F4-4066-A427-519AD6B474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25122" y="2293759"/>
            <a:ext cx="1093045" cy="882567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449768B5-35BC-47B0-8AB3-2FE1E1CC4C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8512" y="2289010"/>
            <a:ext cx="1073984" cy="87301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F6BF50DF-29EC-405A-9482-66FE87294F3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60093" y="2286159"/>
            <a:ext cx="1069978" cy="874147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A73961B6-9C85-4D31-9E50-7678B45A2F8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38661" y="4339628"/>
            <a:ext cx="1065970" cy="88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37" grpId="0" uiExpand="1" build="p" bldLvl="5"/>
      <p:bldP spid="15" grpId="0" build="p" bldLvl="5"/>
      <p:bldP spid="16" grpId="0" build="p" bldLvl="5"/>
      <p:bldP spid="17" grpId="0" build="p" bldLvl="5"/>
      <p:bldP spid="18" grpId="0" build="p" bldLvl="5"/>
      <p:bldP spid="26" grpId="0" uiExpand="1" build="p" bldLvl="5"/>
      <p:bldP spid="27" grpId="0" uiExpand="1" build="p" bldLvl="5"/>
      <p:bldP spid="28" grpId="0" uiExpand="1" build="p" bldLvl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mur, personne, homme, debout&#10;&#10;Description générée automatiquement">
            <a:extLst>
              <a:ext uri="{FF2B5EF4-FFF2-40B4-BE49-F238E27FC236}">
                <a16:creationId xmlns:a16="http://schemas.microsoft.com/office/drawing/2014/main" id="{2DCF7ED8-349E-4C84-AC9E-1061D28522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8576" y="2001510"/>
            <a:ext cx="932493" cy="113934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8BB6836-5FF1-4B88-9C45-058E51D392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9511" y="4149415"/>
            <a:ext cx="934439" cy="111772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E8FEC8B-153D-4674-94F3-BCFE77A20F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8605" y="2081951"/>
            <a:ext cx="934439" cy="10599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Entrées (propositions)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</a:rPr>
              <a:t>Konyelma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BERKOULAZANA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Château-Thierry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Noemie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CARVENNEC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Nogent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Swann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REIVAX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Nogent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Clara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SAVOY*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Longueau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102101" y="5269696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Ambre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VERDIER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Soissons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F4236-45C0-45CA-AE67-44839CEA3B8E}"/>
              </a:ext>
            </a:extLst>
          </p:cNvPr>
          <p:cNvSpPr/>
          <p:nvPr/>
        </p:nvSpPr>
        <p:spPr>
          <a:xfrm>
            <a:off x="8616481" y="4221037"/>
            <a:ext cx="1961146" cy="1604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5 entrées 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4 U13</a:t>
            </a:r>
          </a:p>
          <a:p>
            <a:pPr lvl="1">
              <a:lnSpc>
                <a:spcPct val="150000"/>
              </a:lnSpc>
            </a:pPr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1 U12*</a:t>
            </a:r>
          </a:p>
        </p:txBody>
      </p:sp>
      <p:pic>
        <p:nvPicPr>
          <p:cNvPr id="9" name="Image 8" descr="Une image contenant personne, mur, debout, homme&#10;&#10;Description générée automatiquement">
            <a:extLst>
              <a:ext uri="{FF2B5EF4-FFF2-40B4-BE49-F238E27FC236}">
                <a16:creationId xmlns:a16="http://schemas.microsoft.com/office/drawing/2014/main" id="{C7F141B3-1CEE-4D27-9DEF-86D066A5994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9511" y="2080946"/>
            <a:ext cx="934439" cy="1059906"/>
          </a:xfrm>
          <a:prstGeom prst="rect">
            <a:avLst/>
          </a:prstGeom>
        </p:spPr>
      </p:pic>
      <p:pic>
        <p:nvPicPr>
          <p:cNvPr id="17" name="Image 16" descr="Une image contenant personne, mur, debout&#10;&#10;Description générée automatiquement">
            <a:extLst>
              <a:ext uri="{FF2B5EF4-FFF2-40B4-BE49-F238E27FC236}">
                <a16:creationId xmlns:a16="http://schemas.microsoft.com/office/drawing/2014/main" id="{FE355CAF-F776-4DDE-BFDE-C5C2BCC4F33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8605" y="4135731"/>
            <a:ext cx="943212" cy="111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6" grpId="0" uiExpand="1" build="p" bldLvl="5"/>
      <p:bldP spid="28" grpId="0" build="p" bldLvl="5"/>
      <p:bldP spid="38" grpId="0" uiExpand="1" build="p" bldLvl="5"/>
      <p:bldP spid="48" grpId="0" uiExpand="1" build="p" bldLvl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156.jpg" title="Image">
            <a:extLst>
              <a:ext uri="{FF2B5EF4-FFF2-40B4-BE49-F238E27FC236}">
                <a16:creationId xmlns:a16="http://schemas.microsoft.com/office/drawing/2014/main" id="{E455928E-69AB-487E-95BD-2B6767882007}"/>
              </a:ext>
            </a:extLst>
          </p:cNvPr>
          <p:cNvPicPr preferRelativeResize="0"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53" y="4371895"/>
            <a:ext cx="817762" cy="1094135"/>
          </a:xfrm>
          <a:prstGeom prst="rect">
            <a:avLst/>
          </a:prstGeom>
          <a:noFill/>
        </p:spPr>
      </p:pic>
      <p:pic>
        <p:nvPicPr>
          <p:cNvPr id="25" name="image155.jpg" title="Image">
            <a:extLst>
              <a:ext uri="{FF2B5EF4-FFF2-40B4-BE49-F238E27FC236}">
                <a16:creationId xmlns:a16="http://schemas.microsoft.com/office/drawing/2014/main" id="{55B1D91C-5751-4FC8-879E-E03284CDC737}"/>
              </a:ext>
            </a:extLst>
          </p:cNvPr>
          <p:cNvPicPr preferRelativeResize="0"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57993" y="2071104"/>
            <a:ext cx="840478" cy="1094135"/>
          </a:xfrm>
          <a:prstGeom prst="rect">
            <a:avLst/>
          </a:prstGeom>
          <a:noFill/>
        </p:spPr>
      </p:pic>
      <p:pic>
        <p:nvPicPr>
          <p:cNvPr id="29" name="image157.jpg" title="Image">
            <a:extLst>
              <a:ext uri="{FF2B5EF4-FFF2-40B4-BE49-F238E27FC236}">
                <a16:creationId xmlns:a16="http://schemas.microsoft.com/office/drawing/2014/main" id="{22DE211C-EBCB-4654-9665-D49284E2E39F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130" y="2113395"/>
            <a:ext cx="859407" cy="1071419"/>
          </a:xfrm>
          <a:prstGeom prst="rect">
            <a:avLst/>
          </a:prstGeom>
          <a:noFill/>
        </p:spPr>
      </p:pic>
      <p:pic>
        <p:nvPicPr>
          <p:cNvPr id="30" name="image159.jpg" title="Image">
            <a:extLst>
              <a:ext uri="{FF2B5EF4-FFF2-40B4-BE49-F238E27FC236}">
                <a16:creationId xmlns:a16="http://schemas.microsoft.com/office/drawing/2014/main" id="{432E7273-898B-4708-A8CE-1BE49A039604}"/>
              </a:ext>
            </a:extLst>
          </p:cNvPr>
          <p:cNvPicPr preferRelativeResize="0"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717" y="2065452"/>
            <a:ext cx="825334" cy="1097921"/>
          </a:xfrm>
          <a:prstGeom prst="rect">
            <a:avLst/>
          </a:prstGeom>
          <a:noFill/>
        </p:spPr>
      </p:pic>
      <p:pic>
        <p:nvPicPr>
          <p:cNvPr id="31" name="image164.jpg" title="Image">
            <a:extLst>
              <a:ext uri="{FF2B5EF4-FFF2-40B4-BE49-F238E27FC236}">
                <a16:creationId xmlns:a16="http://schemas.microsoft.com/office/drawing/2014/main" id="{D80A3FDD-AF88-4AEE-95D4-62C215F8FF5D}"/>
              </a:ext>
            </a:extLst>
          </p:cNvPr>
          <p:cNvPicPr preferRelativeResize="0"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041" y="4392689"/>
            <a:ext cx="806404" cy="107520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Zakaria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DONA ERIE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SQBB 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SQBB (U17)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Ayman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EL BOUSSIRY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SQBB  SQBB (U17)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Rony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KLOCK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SQBB </a:t>
            </a:r>
            <a:r>
              <a:rPr lang="fr-FR" sz="1400" dirty="0">
                <a:sym typeface="Wingdings" panose="05000000000000000000" pitchFamily="2" charset="2"/>
              </a:rPr>
              <a:t> SQBB (U18)</a:t>
            </a: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72220" y="5445236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Christ David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KPADAN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SQBB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ESSM LP ? BC Liévin ? SQBB ?</a:t>
            </a: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38" name="Espace réservé du contenu 10">
            <a:extLst>
              <a:ext uri="{FF2B5EF4-FFF2-40B4-BE49-F238E27FC236}">
                <a16:creationId xmlns:a16="http://schemas.microsoft.com/office/drawing/2014/main" id="{F8BABED5-49F0-4F40-9E4E-0D7937B38975}"/>
              </a:ext>
            </a:extLst>
          </p:cNvPr>
          <p:cNvSpPr txBox="1">
            <a:spLocks/>
          </p:cNvSpPr>
          <p:nvPr/>
        </p:nvSpPr>
        <p:spPr>
          <a:xfrm>
            <a:off x="3081605" y="5445235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Ilyan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POLLEUX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SQBB  SQBB (U17) ?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2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uiExpand="1" build="p" bldLvl="5"/>
      <p:bldP spid="24" grpId="0" uiExpand="1" build="p" bldLvl="5"/>
      <p:bldP spid="26" grpId="0" uiExpand="1" build="p" bldLvl="5"/>
      <p:bldP spid="28" grpId="0" uiExpand="1" build="p" bldLvl="5"/>
      <p:bldP spid="38" grpId="0" uiExpand="1" build="p" bldLvl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Sorties prématurées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1310683" y="3197471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Roman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DOMON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SQBB  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 BCM ?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fr-FR" sz="1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4020068" y="3197469"/>
            <a:ext cx="2854400" cy="1143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Armand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ZALUSKI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SQBB  SQB (U15)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2</a:t>
            </a:r>
            <a:r>
              <a:rPr lang="fr-FR" sz="1400" baseline="30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nde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 !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1A904B-5C63-402B-BFB3-0C1FB1E2D78E}"/>
              </a:ext>
            </a:extLst>
          </p:cNvPr>
          <p:cNvSpPr/>
          <p:nvPr/>
        </p:nvSpPr>
        <p:spPr>
          <a:xfrm>
            <a:off x="9169573" y="4113973"/>
            <a:ext cx="32188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8 Sorties 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0 CFCP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1 U18 élite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3 U17 région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2 U15 élite ?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2 ?</a:t>
            </a:r>
          </a:p>
        </p:txBody>
      </p:sp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AC6B14C5-596F-427A-82F2-062819B51921}"/>
              </a:ext>
            </a:extLst>
          </p:cNvPr>
          <p:cNvSpPr txBox="1">
            <a:spLocks/>
          </p:cNvSpPr>
          <p:nvPr/>
        </p:nvSpPr>
        <p:spPr>
          <a:xfrm>
            <a:off x="6874468" y="3197469"/>
            <a:ext cx="2854400" cy="1143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Noham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  <a:sym typeface="Wingdings" panose="05000000000000000000" pitchFamily="2" charset="2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PETIT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Amiens SCBB  ?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2</a:t>
            </a:r>
            <a:r>
              <a:rPr lang="fr-FR" sz="1400" baseline="30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nde</a:t>
            </a: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 !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7" name="image158.jpg" title="Image">
            <a:extLst>
              <a:ext uri="{FF2B5EF4-FFF2-40B4-BE49-F238E27FC236}">
                <a16:creationId xmlns:a16="http://schemas.microsoft.com/office/drawing/2014/main" id="{EB94A8EC-59A3-498A-BCBD-21F168331B86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717" y="2161765"/>
            <a:ext cx="816012" cy="1090523"/>
          </a:xfrm>
          <a:prstGeom prst="rect">
            <a:avLst/>
          </a:prstGeom>
          <a:noFill/>
        </p:spPr>
      </p:pic>
      <p:pic>
        <p:nvPicPr>
          <p:cNvPr id="18" name="image162.jpg" title="Image">
            <a:extLst>
              <a:ext uri="{FF2B5EF4-FFF2-40B4-BE49-F238E27FC236}">
                <a16:creationId xmlns:a16="http://schemas.microsoft.com/office/drawing/2014/main" id="{135808A4-ADE0-40F2-82C4-4532AD9E8B7B}"/>
              </a:ext>
            </a:extLst>
          </p:cNvPr>
          <p:cNvPicPr preferRelativeResize="0"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262" y="2161765"/>
            <a:ext cx="816012" cy="1090523"/>
          </a:xfrm>
          <a:prstGeom prst="rect">
            <a:avLst/>
          </a:prstGeom>
          <a:noFill/>
        </p:spPr>
      </p:pic>
      <p:pic>
        <p:nvPicPr>
          <p:cNvPr id="19" name="image167.jpg" title="Image">
            <a:extLst>
              <a:ext uri="{FF2B5EF4-FFF2-40B4-BE49-F238E27FC236}">
                <a16:creationId xmlns:a16="http://schemas.microsoft.com/office/drawing/2014/main" id="{371BC1A7-9910-4149-A05A-DBE4632CCFA9}"/>
              </a:ext>
            </a:extLst>
          </p:cNvPr>
          <p:cNvPicPr preferRelativeResize="0"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27" y="2161765"/>
            <a:ext cx="793449" cy="10604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492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uiExpand="1" build="p" bldLvl="5"/>
      <p:bldP spid="24" grpId="0" uiExpand="1" build="p" bldLvl="5"/>
      <p:bldP spid="29" grpId="0" uiExpand="1" build="p" bldLvl="5"/>
      <p:bldP spid="15" grpId="0" uiExpand="1" build="p" bldLvl="5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50449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Maintiens</a:t>
            </a:r>
          </a:p>
          <a:p>
            <a:pPr>
              <a:lnSpc>
                <a:spcPct val="150000"/>
              </a:lnSpc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3BF2B28-C1B8-4016-91AE-0BFD6BBE79B9}"/>
              </a:ext>
            </a:extLst>
          </p:cNvPr>
          <p:cNvSpPr/>
          <p:nvPr/>
        </p:nvSpPr>
        <p:spPr>
          <a:xfrm>
            <a:off x="10325452" y="4748974"/>
            <a:ext cx="828906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5/8</a:t>
            </a: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38B0EC37-6813-4DEE-B5C9-D0A7639D5D13}"/>
              </a:ext>
            </a:extLst>
          </p:cNvPr>
          <p:cNvSpPr txBox="1">
            <a:spLocks/>
          </p:cNvSpPr>
          <p:nvPr/>
        </p:nvSpPr>
        <p:spPr>
          <a:xfrm>
            <a:off x="339435" y="3217645"/>
            <a:ext cx="3218081" cy="11225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 err="1">
                <a:solidFill>
                  <a:srgbClr val="00B050"/>
                </a:solidFill>
                <a:latin typeface="Sansation" panose="02000000000000000000" pitchFamily="2" charset="0"/>
              </a:rPr>
              <a:t>Darenn</a:t>
            </a: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BEAUFORT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SQBB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BD76B547-9D9F-4498-89F8-B7472B763C1B}"/>
              </a:ext>
            </a:extLst>
          </p:cNvPr>
          <p:cNvSpPr txBox="1">
            <a:spLocks/>
          </p:cNvSpPr>
          <p:nvPr/>
        </p:nvSpPr>
        <p:spPr>
          <a:xfrm>
            <a:off x="3048820" y="3217645"/>
            <a:ext cx="2854400" cy="1224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Simon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CHALA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SQBB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7" name="Espace réservé du contenu 10">
            <a:extLst>
              <a:ext uri="{FF2B5EF4-FFF2-40B4-BE49-F238E27FC236}">
                <a16:creationId xmlns:a16="http://schemas.microsoft.com/office/drawing/2014/main" id="{C8A5F5FD-97D3-4DA1-B8C3-0F613F910E02}"/>
              </a:ext>
            </a:extLst>
          </p:cNvPr>
          <p:cNvSpPr txBox="1">
            <a:spLocks/>
          </p:cNvSpPr>
          <p:nvPr/>
        </p:nvSpPr>
        <p:spPr>
          <a:xfrm>
            <a:off x="8007216" y="3198338"/>
            <a:ext cx="2979931" cy="1590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Tom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KIMMERLIN ?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SQBB ?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18" name="Espace réservé du contenu 10">
            <a:extLst>
              <a:ext uri="{FF2B5EF4-FFF2-40B4-BE49-F238E27FC236}">
                <a16:creationId xmlns:a16="http://schemas.microsoft.com/office/drawing/2014/main" id="{4FF593AC-880C-417C-9532-2E7B5E28CD38}"/>
              </a:ext>
            </a:extLst>
          </p:cNvPr>
          <p:cNvSpPr txBox="1">
            <a:spLocks/>
          </p:cNvSpPr>
          <p:nvPr/>
        </p:nvSpPr>
        <p:spPr>
          <a:xfrm>
            <a:off x="4813482" y="3198338"/>
            <a:ext cx="4335295" cy="12243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dirty="0"/>
              <a:t>Vincent</a:t>
            </a:r>
          </a:p>
          <a:p>
            <a:pPr lvl="1">
              <a:spcBef>
                <a:spcPts val="0"/>
              </a:spcBef>
            </a:pPr>
            <a:r>
              <a:rPr lang="fr-FR" dirty="0"/>
              <a:t>EMBINGA</a:t>
            </a:r>
          </a:p>
          <a:p>
            <a:pPr lvl="1">
              <a:spcBef>
                <a:spcPts val="0"/>
              </a:spcBef>
            </a:pPr>
            <a:r>
              <a:rPr lang="fr-FR" sz="1600" dirty="0"/>
              <a:t>SQBB</a:t>
            </a:r>
          </a:p>
        </p:txBody>
      </p:sp>
      <p:sp>
        <p:nvSpPr>
          <p:cNvPr id="19" name="Espace réservé du contenu 10">
            <a:extLst>
              <a:ext uri="{FF2B5EF4-FFF2-40B4-BE49-F238E27FC236}">
                <a16:creationId xmlns:a16="http://schemas.microsoft.com/office/drawing/2014/main" id="{2F703422-126A-4B51-A5E0-98F8433ED8AD}"/>
              </a:ext>
            </a:extLst>
          </p:cNvPr>
          <p:cNvSpPr txBox="1">
            <a:spLocks/>
          </p:cNvSpPr>
          <p:nvPr/>
        </p:nvSpPr>
        <p:spPr>
          <a:xfrm>
            <a:off x="437295" y="5366717"/>
            <a:ext cx="2979931" cy="1038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Lorenzo 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LAVOREL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SQBB</a:t>
            </a:r>
            <a:endParaRPr lang="fr-FR" sz="16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21" name="image160.jpg" title="Image">
            <a:extLst>
              <a:ext uri="{FF2B5EF4-FFF2-40B4-BE49-F238E27FC236}">
                <a16:creationId xmlns:a16="http://schemas.microsoft.com/office/drawing/2014/main" id="{293D58DE-F11C-4D5F-B79B-F6C5E13D2CA1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622" y="2143666"/>
            <a:ext cx="832760" cy="1110347"/>
          </a:xfrm>
          <a:prstGeom prst="rect">
            <a:avLst/>
          </a:prstGeom>
          <a:noFill/>
        </p:spPr>
      </p:pic>
      <p:pic>
        <p:nvPicPr>
          <p:cNvPr id="22" name="image163.jpg" title="Image">
            <a:extLst>
              <a:ext uri="{FF2B5EF4-FFF2-40B4-BE49-F238E27FC236}">
                <a16:creationId xmlns:a16="http://schemas.microsoft.com/office/drawing/2014/main" id="{AA849B22-84DE-4089-A4DD-FFB83F10226A}"/>
              </a:ext>
            </a:extLst>
          </p:cNvPr>
          <p:cNvPicPr preferRelativeResize="0"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59" y="2143666"/>
            <a:ext cx="805774" cy="1075650"/>
          </a:xfrm>
          <a:prstGeom prst="rect">
            <a:avLst/>
          </a:prstGeom>
          <a:noFill/>
        </p:spPr>
      </p:pic>
      <p:pic>
        <p:nvPicPr>
          <p:cNvPr id="27" name="image165.jpg" title="Image">
            <a:extLst>
              <a:ext uri="{FF2B5EF4-FFF2-40B4-BE49-F238E27FC236}">
                <a16:creationId xmlns:a16="http://schemas.microsoft.com/office/drawing/2014/main" id="{57940156-F4E2-42E0-B582-7593F767A817}"/>
              </a:ext>
            </a:extLst>
          </p:cNvPr>
          <p:cNvPicPr preferRelativeResize="0"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502" y="2143666"/>
            <a:ext cx="817340" cy="1087216"/>
          </a:xfrm>
          <a:prstGeom prst="rect">
            <a:avLst/>
          </a:prstGeom>
          <a:noFill/>
        </p:spPr>
      </p:pic>
      <p:pic>
        <p:nvPicPr>
          <p:cNvPr id="28" name="image166.jpg" title="Image">
            <a:extLst>
              <a:ext uri="{FF2B5EF4-FFF2-40B4-BE49-F238E27FC236}">
                <a16:creationId xmlns:a16="http://schemas.microsoft.com/office/drawing/2014/main" id="{0218BA41-4C1A-4A58-B8CD-50496787D139}"/>
              </a:ext>
            </a:extLst>
          </p:cNvPr>
          <p:cNvPicPr preferRelativeResize="0"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873" y="2143666"/>
            <a:ext cx="836616" cy="1118059"/>
          </a:xfrm>
          <a:prstGeom prst="rect">
            <a:avLst/>
          </a:prstGeom>
          <a:noFill/>
        </p:spPr>
      </p:pic>
      <p:pic>
        <p:nvPicPr>
          <p:cNvPr id="29" name="image161.jpg" title="Image">
            <a:extLst>
              <a:ext uri="{FF2B5EF4-FFF2-40B4-BE49-F238E27FC236}">
                <a16:creationId xmlns:a16="http://schemas.microsoft.com/office/drawing/2014/main" id="{FD912B79-9FF4-4D3A-845D-B15CAE5D02C6}"/>
              </a:ext>
            </a:extLst>
          </p:cNvPr>
          <p:cNvPicPr preferRelativeResize="0"/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022" y="4305172"/>
            <a:ext cx="828906" cy="11026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44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37" grpId="0" build="p" bldLvl="5"/>
      <p:bldP spid="15" grpId="0" build="p" bldLvl="5"/>
      <p:bldP spid="16" grpId="0" build="p" bldLvl="5"/>
      <p:bldP spid="17" grpId="0" uiExpand="1" build="p" bldLvl="5"/>
      <p:bldP spid="18" grpId="0" uiExpand="1" build="p" bldLvl="5"/>
      <p:bldP spid="19" grpId="0" build="p" bldLvl="5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2DC299DA-29E3-439F-99A3-1977515BEF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8360" y="2062070"/>
            <a:ext cx="949376" cy="110641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85F277A-8175-4830-91D6-51EC684F40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8081" y="2062070"/>
            <a:ext cx="943210" cy="112391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A3FC2A37-6CB5-48E8-8D48-CD5F98DA15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070"/>
          <a:stretch/>
        </p:blipFill>
        <p:spPr>
          <a:xfrm>
            <a:off x="9114805" y="2029410"/>
            <a:ext cx="927504" cy="1102001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DE028F63-43B4-4F15-AD89-300A55E8C8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3602" y="4129940"/>
            <a:ext cx="909347" cy="110797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A9D672-518F-427E-8DA5-FECD4212F03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3602" y="2093720"/>
            <a:ext cx="909347" cy="10922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Pôles Espoirs Amiens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1495011" y="1447920"/>
            <a:ext cx="10094843" cy="768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Entrées (propositions)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533" y="246929"/>
            <a:ext cx="1282372" cy="13191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016" y="241890"/>
            <a:ext cx="1389736" cy="1325563"/>
          </a:xfrm>
          <a:prstGeom prst="rect">
            <a:avLst/>
          </a:prstGeom>
        </p:spPr>
      </p:pic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69D8B0D0-A9C0-42D4-9DE8-9175D840B2CD}"/>
              </a:ext>
            </a:extLst>
          </p:cNvPr>
          <p:cNvSpPr txBox="1">
            <a:spLocks/>
          </p:cNvSpPr>
          <p:nvPr/>
        </p:nvSpPr>
        <p:spPr>
          <a:xfrm>
            <a:off x="372220" y="3163375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00B050"/>
                </a:solidFill>
                <a:latin typeface="Sansation" panose="02000000000000000000" pitchFamily="2" charset="0"/>
              </a:rPr>
              <a:t>Yanel</a:t>
            </a:r>
            <a:endParaRPr lang="fr-FR" sz="18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DATILUS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Gouvieux BO</a:t>
            </a: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4" name="Espace réservé du contenu 10">
            <a:extLst>
              <a:ext uri="{FF2B5EF4-FFF2-40B4-BE49-F238E27FC236}">
                <a16:creationId xmlns:a16="http://schemas.microsoft.com/office/drawing/2014/main" id="{9C575122-543E-4137-89BA-239C1F9721A6}"/>
              </a:ext>
            </a:extLst>
          </p:cNvPr>
          <p:cNvSpPr txBox="1">
            <a:spLocks/>
          </p:cNvSpPr>
          <p:nvPr/>
        </p:nvSpPr>
        <p:spPr>
          <a:xfrm>
            <a:off x="3081605" y="3163374"/>
            <a:ext cx="2854400" cy="934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Charles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DOAT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  <a:sym typeface="Wingdings" panose="05000000000000000000" pitchFamily="2" charset="2"/>
              </a:rPr>
              <a:t>CS Pontpoint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26" name="Espace réservé du contenu 10">
            <a:extLst>
              <a:ext uri="{FF2B5EF4-FFF2-40B4-BE49-F238E27FC236}">
                <a16:creationId xmlns:a16="http://schemas.microsoft.com/office/drawing/2014/main" id="{0EB8A4D2-FA44-435D-9745-2C139559A17C}"/>
              </a:ext>
            </a:extLst>
          </p:cNvPr>
          <p:cNvSpPr txBox="1">
            <a:spLocks/>
          </p:cNvSpPr>
          <p:nvPr/>
        </p:nvSpPr>
        <p:spPr>
          <a:xfrm>
            <a:off x="4846267" y="3144067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 err="1"/>
              <a:t>Christanvie</a:t>
            </a:r>
            <a:endParaRPr lang="fr-FR" sz="1800" dirty="0"/>
          </a:p>
          <a:p>
            <a:pPr lvl="1">
              <a:spcBef>
                <a:spcPts val="0"/>
              </a:spcBef>
            </a:pPr>
            <a:r>
              <a:rPr lang="fr-FR" sz="1800" dirty="0"/>
              <a:t>LUSIENSIE LUBAZOLA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Longueau Amiens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A7B2BF59-439A-4C96-B95B-92FBE7E823A8}"/>
              </a:ext>
            </a:extLst>
          </p:cNvPr>
          <p:cNvSpPr txBox="1">
            <a:spLocks/>
          </p:cNvSpPr>
          <p:nvPr/>
        </p:nvSpPr>
        <p:spPr>
          <a:xfrm>
            <a:off x="392716" y="5269697"/>
            <a:ext cx="3218081" cy="989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Camille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00B050"/>
                </a:solidFill>
                <a:latin typeface="Sansation" panose="02000000000000000000" pitchFamily="2" charset="0"/>
              </a:rPr>
              <a:t>VILLIERS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1400" dirty="0">
                <a:solidFill>
                  <a:srgbClr val="00B050"/>
                </a:solidFill>
                <a:latin typeface="Sansation" panose="02000000000000000000" pitchFamily="2" charset="0"/>
              </a:rPr>
              <a:t>Amiens SCBB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</a:pPr>
            <a:endParaRPr lang="fr-FR" sz="24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F4236-45C0-45CA-AE67-44839CEA3B8E}"/>
              </a:ext>
            </a:extLst>
          </p:cNvPr>
          <p:cNvSpPr/>
          <p:nvPr/>
        </p:nvSpPr>
        <p:spPr>
          <a:xfrm>
            <a:off x="8303856" y="4621289"/>
            <a:ext cx="328599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34A91"/>
                </a:solidFill>
                <a:latin typeface="Sansation" panose="02000000000000000000" pitchFamily="2" charset="0"/>
              </a:rPr>
              <a:t>5 entrées 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5 U13</a:t>
            </a:r>
          </a:p>
          <a:p>
            <a:pPr lvl="1"/>
            <a:r>
              <a:rPr lang="fr-FR" sz="2000" dirty="0">
                <a:solidFill>
                  <a:srgbClr val="034A91"/>
                </a:solidFill>
                <a:latin typeface="Sansation" panose="02000000000000000000" pitchFamily="2" charset="0"/>
              </a:rPr>
              <a:t>+2 U14 – à confirmer?</a:t>
            </a:r>
          </a:p>
        </p:txBody>
      </p:sp>
      <p:sp>
        <p:nvSpPr>
          <p:cNvPr id="37" name="Espace réservé du contenu 10">
            <a:extLst>
              <a:ext uri="{FF2B5EF4-FFF2-40B4-BE49-F238E27FC236}">
                <a16:creationId xmlns:a16="http://schemas.microsoft.com/office/drawing/2014/main" id="{B6557DC3-919C-4138-9FCE-F53EC9FD8551}"/>
              </a:ext>
            </a:extLst>
          </p:cNvPr>
          <p:cNvSpPr txBox="1">
            <a:spLocks/>
          </p:cNvSpPr>
          <p:nvPr/>
        </p:nvSpPr>
        <p:spPr>
          <a:xfrm>
            <a:off x="7544008" y="3156723"/>
            <a:ext cx="4335295" cy="991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fr-FR"/>
            </a:defPPr>
            <a:lvl1pPr indent="-22860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034A91"/>
                </a:solidFill>
                <a:latin typeface="Sansation" panose="02000000000000000000" pitchFamily="2" charset="0"/>
              </a:defRPr>
            </a:lvl1pPr>
            <a:lvl2pPr marL="0" lvl="1" indent="0" algn="ctr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rgbClr val="00B050"/>
                </a:solidFill>
                <a:latin typeface="Sansation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1">
              <a:spcBef>
                <a:spcPts val="0"/>
              </a:spcBef>
            </a:pPr>
            <a:r>
              <a:rPr lang="fr-FR" sz="1800" dirty="0"/>
              <a:t>Axel</a:t>
            </a:r>
          </a:p>
          <a:p>
            <a:pPr lvl="1">
              <a:spcBef>
                <a:spcPts val="0"/>
              </a:spcBef>
            </a:pPr>
            <a:r>
              <a:rPr lang="fr-FR" sz="1800" dirty="0"/>
              <a:t>VILLAIN</a:t>
            </a:r>
          </a:p>
          <a:p>
            <a:pPr lvl="1">
              <a:spcBef>
                <a:spcPts val="0"/>
              </a:spcBef>
            </a:pPr>
            <a:r>
              <a:rPr lang="fr-FR" sz="1400" dirty="0"/>
              <a:t>ASO Esquennoy Breteuil</a:t>
            </a:r>
            <a:endParaRPr lang="fr-FR" sz="14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49380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23" grpId="0" build="p" bldLvl="5"/>
      <p:bldP spid="24" grpId="0" build="p" bldLvl="5"/>
      <p:bldP spid="26" grpId="0" build="p" bldLvl="5"/>
      <p:bldP spid="28" grpId="0" uiExpand="1" build="p" bldLvl="5"/>
      <p:bldP spid="48" grpId="0" uiExpand="1" build="p" bldLvl="5"/>
      <p:bldP spid="37" grpId="0" build="p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 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Filles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5105FA6E-431E-4B02-B365-1C2273FC0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057491"/>
              </p:ext>
            </p:extLst>
          </p:nvPr>
        </p:nvGraphicFramePr>
        <p:xfrm>
          <a:off x="6601248" y="2398522"/>
          <a:ext cx="4857115" cy="3235960"/>
        </p:xfrm>
        <a:graphic>
          <a:graphicData uri="http://schemas.openxmlformats.org/drawingml/2006/table">
            <a:tbl>
              <a:tblPr firstRow="1" firstCol="1" bandRow="1"/>
              <a:tblGrid>
                <a:gridCol w="1409543">
                  <a:extLst>
                    <a:ext uri="{9D8B030D-6E8A-4147-A177-3AD203B41FA5}">
                      <a16:colId xmlns:a16="http://schemas.microsoft.com/office/drawing/2014/main" val="3961720633"/>
                    </a:ext>
                  </a:extLst>
                </a:gridCol>
                <a:gridCol w="874644">
                  <a:extLst>
                    <a:ext uri="{9D8B030D-6E8A-4147-A177-3AD203B41FA5}">
                      <a16:colId xmlns:a16="http://schemas.microsoft.com/office/drawing/2014/main" val="1729360212"/>
                    </a:ext>
                  </a:extLst>
                </a:gridCol>
                <a:gridCol w="556591">
                  <a:extLst>
                    <a:ext uri="{9D8B030D-6E8A-4147-A177-3AD203B41FA5}">
                      <a16:colId xmlns:a16="http://schemas.microsoft.com/office/drawing/2014/main" val="1293354933"/>
                    </a:ext>
                  </a:extLst>
                </a:gridCol>
                <a:gridCol w="2016337">
                  <a:extLst>
                    <a:ext uri="{9D8B030D-6E8A-4147-A177-3AD203B41FA5}">
                      <a16:colId xmlns:a16="http://schemas.microsoft.com/office/drawing/2014/main" val="2488584684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 dirty="0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 dirty="0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Pôle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Club Actuel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222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ABRAHAM*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Charlotte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PAYS D'ARTOIS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2038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CAMARA SAKO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Aicha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PAYS D'ARTOIS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201635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DEMAREST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Candice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069533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FOUTRY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Manon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PAYS D'ARTOIS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156005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MASSE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Charlotte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PAYS D'ARTOIS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26766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MPAKA*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Kristina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302345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OLUFADE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Crysta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27557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OZAR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Louna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833541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WENE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Ayma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039280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INGOM YOUMBA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Rachel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LP TEMPLEUVE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3169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MASSOU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Fleur-Olivia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05543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TENNOCK TEGUEM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Onessa</a:t>
                      </a:r>
                      <a:endParaRPr lang="fr-FR" sz="120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NOGENT BBC</a:t>
                      </a:r>
                      <a:endParaRPr lang="fr-FR" sz="12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276245"/>
                  </a:ext>
                </a:extLst>
              </a:tr>
            </a:tbl>
          </a:graphicData>
        </a:graphic>
      </p:graphicFrame>
      <p:pic>
        <p:nvPicPr>
          <p:cNvPr id="17" name="Image 16">
            <a:extLst>
              <a:ext uri="{FF2B5EF4-FFF2-40B4-BE49-F238E27FC236}">
                <a16:creationId xmlns:a16="http://schemas.microsoft.com/office/drawing/2014/main" id="{808DC517-41DD-4FB8-AAD7-67154863EF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829500" y="1276062"/>
            <a:ext cx="3262557" cy="54542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591DD-8AD9-49D1-A592-7D01F035B8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95" y="391617"/>
            <a:ext cx="1781381" cy="1902056"/>
          </a:xfrm>
          <a:prstGeom prst="rect">
            <a:avLst/>
          </a:prstGeom>
        </p:spPr>
      </p:pic>
      <p:sp>
        <p:nvSpPr>
          <p:cNvPr id="14" name="Espace réservé du contenu 10">
            <a:extLst>
              <a:ext uri="{FF2B5EF4-FFF2-40B4-BE49-F238E27FC236}">
                <a16:creationId xmlns:a16="http://schemas.microsoft.com/office/drawing/2014/main" id="{0DFA7835-29F3-435D-ADF7-AC8AFD1EC05B}"/>
              </a:ext>
            </a:extLst>
          </p:cNvPr>
          <p:cNvSpPr txBox="1">
            <a:spLocks/>
          </p:cNvSpPr>
          <p:nvPr/>
        </p:nvSpPr>
        <p:spPr>
          <a:xfrm>
            <a:off x="675140" y="5726467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Nicolas SALLES, Thibaut VANBESELAERE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9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>
            <a:normAutofit fontScale="92500" lnSpcReduction="20000"/>
          </a:bodyPr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Filles</a:t>
            </a: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 43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71</a:t>
            </a:r>
          </a:p>
          <a:p>
            <a:pPr marL="457200" lvl="1" indent="0">
              <a:buNone/>
            </a:pP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 47 </a:t>
            </a: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– Grand Est 44</a:t>
            </a:r>
            <a:b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</a:b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 55</a:t>
            </a: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 – Normandie 37</a:t>
            </a: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Grand-Est 41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68</a:t>
            </a:r>
            <a:b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</a:b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 52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Grand-Est 76</a:t>
            </a:r>
          </a:p>
          <a:p>
            <a:pPr marL="457200" lvl="1" indent="0">
              <a:buNone/>
            </a:pP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53 </a:t>
            </a: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– Hauts-de-France 40</a:t>
            </a:r>
            <a:b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</a:b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r>
              <a:rPr lang="fr-FR" sz="3200" dirty="0">
                <a:solidFill>
                  <a:srgbClr val="034A91"/>
                </a:solidFill>
                <a:latin typeface="Sansation" panose="02000000000000000000" pitchFamily="2" charset="0"/>
              </a:rPr>
              <a:t>Classement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Ile de France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Grand-Est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sp>
        <p:nvSpPr>
          <p:cNvPr id="2" name="Accolade fermante 1">
            <a:extLst>
              <a:ext uri="{FF2B5EF4-FFF2-40B4-BE49-F238E27FC236}">
                <a16:creationId xmlns:a16="http://schemas.microsoft.com/office/drawing/2014/main" id="{3348D835-5F25-4845-81A9-D79C44018192}"/>
              </a:ext>
            </a:extLst>
          </p:cNvPr>
          <p:cNvSpPr/>
          <p:nvPr/>
        </p:nvSpPr>
        <p:spPr>
          <a:xfrm>
            <a:off x="5353878" y="4704522"/>
            <a:ext cx="172279" cy="662608"/>
          </a:xfrm>
          <a:prstGeom prst="rightBrace">
            <a:avLst>
              <a:gd name="adj1" fmla="val 8333"/>
              <a:gd name="adj2" fmla="val 48000"/>
            </a:avLst>
          </a:prstGeom>
          <a:ln w="28575">
            <a:solidFill>
              <a:srgbClr val="034A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884440B6-997A-4F6A-871D-050B4FB00512}"/>
              </a:ext>
            </a:extLst>
          </p:cNvPr>
          <p:cNvSpPr txBox="1">
            <a:spLocks/>
          </p:cNvSpPr>
          <p:nvPr/>
        </p:nvSpPr>
        <p:spPr>
          <a:xfrm>
            <a:off x="5777949" y="4886016"/>
            <a:ext cx="3326295" cy="121541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Qualifiées</a:t>
            </a:r>
          </a:p>
          <a:p>
            <a:pPr marL="0" indent="0">
              <a:buNone/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TIL Final 29/5 au 2/6 </a:t>
            </a:r>
          </a:p>
          <a:p>
            <a:pPr marL="0" indent="0">
              <a:buNone/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À Lons-le-Saunier (Jura)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3C8E15B-A5B8-440E-9D0D-B87939FC6A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95" y="391617"/>
            <a:ext cx="1781381" cy="19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8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5"/>
      <p:bldP spid="2" grpId="0" uiExpand="1" build="p" bldLvl="5" animBg="1"/>
      <p:bldP spid="12" grpId="0" uiExpand="1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Garçons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F4E035F-35C9-4B8D-A394-D846111F26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360" y="365125"/>
            <a:ext cx="1806206" cy="1904938"/>
          </a:xfrm>
          <a:prstGeom prst="rect">
            <a:avLst/>
          </a:prstGeom>
        </p:spPr>
      </p:pic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FC508640-F675-4DF0-B3E3-87B54C2C51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560174"/>
              </p:ext>
            </p:extLst>
          </p:nvPr>
        </p:nvGraphicFramePr>
        <p:xfrm>
          <a:off x="6487552" y="2559532"/>
          <a:ext cx="4970811" cy="3235960"/>
        </p:xfrm>
        <a:graphic>
          <a:graphicData uri="http://schemas.openxmlformats.org/drawingml/2006/table">
            <a:tbl>
              <a:tblPr firstRow="1" firstCol="1" bandRow="1"/>
              <a:tblGrid>
                <a:gridCol w="1638670">
                  <a:extLst>
                    <a:ext uri="{9D8B030D-6E8A-4147-A177-3AD203B41FA5}">
                      <a16:colId xmlns:a16="http://schemas.microsoft.com/office/drawing/2014/main" val="3717101074"/>
                    </a:ext>
                  </a:extLst>
                </a:gridCol>
                <a:gridCol w="941696">
                  <a:extLst>
                    <a:ext uri="{9D8B030D-6E8A-4147-A177-3AD203B41FA5}">
                      <a16:colId xmlns:a16="http://schemas.microsoft.com/office/drawing/2014/main" val="1148970435"/>
                    </a:ext>
                  </a:extLst>
                </a:gridCol>
                <a:gridCol w="655092">
                  <a:extLst>
                    <a:ext uri="{9D8B030D-6E8A-4147-A177-3AD203B41FA5}">
                      <a16:colId xmlns:a16="http://schemas.microsoft.com/office/drawing/2014/main" val="4226277007"/>
                    </a:ext>
                  </a:extLst>
                </a:gridCol>
                <a:gridCol w="1735353">
                  <a:extLst>
                    <a:ext uri="{9D8B030D-6E8A-4147-A177-3AD203B41FA5}">
                      <a16:colId xmlns:a16="http://schemas.microsoft.com/office/drawing/2014/main" val="3855724344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 dirty="0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Pôle</a:t>
                      </a:r>
                      <a:endParaRPr lang="fr-FR" sz="1000" b="1" dirty="0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Club Actuel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2193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ABRAHAM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Alexandre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 V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836433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BLANPAIN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Antoine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BCM GRAVELINES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3156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LACROIX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Jules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BCM GRAVELINES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377787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SCHRIFVE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Hugo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 LIEVIN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11707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ZLATANOV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 err="1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Colyn</a:t>
                      </a:r>
                      <a:endParaRPr lang="fr-FR" sz="1000" kern="1200" dirty="0">
                        <a:solidFill>
                          <a:srgbClr val="00B050"/>
                        </a:solidFill>
                        <a:effectLst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BCM GRAVELINES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89205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BOUHMAMA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Méhdi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GRAND LILLE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932331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DELBECQ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Achille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ASC DENAIN V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45868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FOURRIER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 err="1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Leny</a:t>
                      </a:r>
                      <a:endParaRPr lang="fr-FR" sz="1000" kern="1200" dirty="0">
                        <a:solidFill>
                          <a:srgbClr val="00B050"/>
                        </a:solidFill>
                        <a:effectLst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BCM GRAVELINES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654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KLOCK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Rony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SAINT-QUENTIN 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986446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KPADAN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Christ-David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Ami.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SAINT-QUENTIN BB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207867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TAMBA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Junior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GRAND LILLE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494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VERBRUGGHE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Enzo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DENAIN ASCV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239531"/>
                  </a:ext>
                </a:extLst>
              </a:tr>
            </a:tbl>
          </a:graphicData>
        </a:graphic>
      </p:graphicFrame>
      <p:pic>
        <p:nvPicPr>
          <p:cNvPr id="13" name="Image 12" descr="Une image contenant personne, sport, terrain, sport athlétique&#10;&#10;Description générée automatiquement">
            <a:extLst>
              <a:ext uri="{FF2B5EF4-FFF2-40B4-BE49-F238E27FC236}">
                <a16:creationId xmlns:a16="http://schemas.microsoft.com/office/drawing/2014/main" id="{FEF22CAD-5C55-42B8-A7D4-C65DE5C88F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04" y="2559532"/>
            <a:ext cx="6279285" cy="3235960"/>
          </a:xfrm>
          <a:prstGeom prst="rect">
            <a:avLst/>
          </a:prstGeom>
        </p:spPr>
      </p:pic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6645BE15-6168-4BF7-9612-E65F9CACB07B}"/>
              </a:ext>
            </a:extLst>
          </p:cNvPr>
          <p:cNvSpPr txBox="1">
            <a:spLocks/>
          </p:cNvSpPr>
          <p:nvPr/>
        </p:nvSpPr>
        <p:spPr>
          <a:xfrm>
            <a:off x="103704" y="5861771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Fabien FRYDRYSZAK, Yohann DUDEBOUT, Louis CARTA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8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6" grpId="0" build="p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>
            <a:normAutofit fontScale="92500" lnSpcReduction="20000"/>
          </a:bodyPr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Garçons</a:t>
            </a: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 55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81</a:t>
            </a: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 66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Grand Est 96</a:t>
            </a:r>
            <a:b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</a:b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Grand-Est 67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88</a:t>
            </a:r>
          </a:p>
          <a:p>
            <a:pPr marL="457200" lvl="1" indent="0">
              <a:buNone/>
            </a:pP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 75</a:t>
            </a: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 – Normandie 70</a:t>
            </a:r>
          </a:p>
          <a:p>
            <a:pPr marL="457200" lvl="1" indent="0">
              <a:buNone/>
            </a:pP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Ile de France 83 </a:t>
            </a: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– Hauts-de-France 60</a:t>
            </a:r>
          </a:p>
          <a:p>
            <a:pPr marL="457200" lvl="1" indent="0">
              <a:buNone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 52 – </a:t>
            </a:r>
            <a:r>
              <a:rPr lang="fr-FR" sz="2000" u="sng" dirty="0">
                <a:solidFill>
                  <a:srgbClr val="00B050"/>
                </a:solidFill>
                <a:latin typeface="Sansation" panose="02000000000000000000" pitchFamily="2" charset="0"/>
              </a:rPr>
              <a:t>Grand-Est 90</a:t>
            </a:r>
          </a:p>
          <a:p>
            <a:pPr marL="457200" lvl="1" indent="0">
              <a:buNone/>
            </a:pP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r>
              <a:rPr lang="fr-FR" sz="3200" dirty="0">
                <a:solidFill>
                  <a:srgbClr val="034A91"/>
                </a:solidFill>
                <a:latin typeface="Sansation" panose="02000000000000000000" pitchFamily="2" charset="0"/>
              </a:rPr>
              <a:t>Classement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Ile de France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Grand-Est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Hauts-de-France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000" dirty="0">
                <a:solidFill>
                  <a:srgbClr val="00B050"/>
                </a:solidFill>
                <a:latin typeface="Sansation" panose="02000000000000000000" pitchFamily="2" charset="0"/>
              </a:rPr>
              <a:t>Normandie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sp>
        <p:nvSpPr>
          <p:cNvPr id="2" name="Accolade fermante 1">
            <a:extLst>
              <a:ext uri="{FF2B5EF4-FFF2-40B4-BE49-F238E27FC236}">
                <a16:creationId xmlns:a16="http://schemas.microsoft.com/office/drawing/2014/main" id="{3348D835-5F25-4845-81A9-D79C44018192}"/>
              </a:ext>
            </a:extLst>
          </p:cNvPr>
          <p:cNvSpPr/>
          <p:nvPr/>
        </p:nvSpPr>
        <p:spPr>
          <a:xfrm>
            <a:off x="5119967" y="5420921"/>
            <a:ext cx="172279" cy="371915"/>
          </a:xfrm>
          <a:prstGeom prst="rightBrace">
            <a:avLst>
              <a:gd name="adj1" fmla="val 8333"/>
              <a:gd name="adj2" fmla="val 48000"/>
            </a:avLst>
          </a:prstGeom>
          <a:ln w="28575">
            <a:solidFill>
              <a:srgbClr val="034A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884440B6-997A-4F6A-871D-050B4FB00512}"/>
              </a:ext>
            </a:extLst>
          </p:cNvPr>
          <p:cNvSpPr txBox="1">
            <a:spLocks/>
          </p:cNvSpPr>
          <p:nvPr/>
        </p:nvSpPr>
        <p:spPr>
          <a:xfrm>
            <a:off x="5400712" y="5400984"/>
            <a:ext cx="3326295" cy="1215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Non qualifiés</a:t>
            </a:r>
            <a:endParaRPr lang="fr-FR" sz="2000" dirty="0">
              <a:solidFill>
                <a:srgbClr val="00B050"/>
              </a:solidFill>
              <a:latin typeface="Sansation" panose="02000000000000000000" pitchFamily="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0667BA8-4405-42FF-92FD-8BB41CEF33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360" y="365125"/>
            <a:ext cx="1806206" cy="190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8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5"/>
      <p:bldP spid="2" grpId="0" uiExpand="1" build="p" bldLvl="5" animBg="1"/>
      <p:bldP spid="12" grpId="0" build="p" bldLvl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Régionales U15 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Un grand </a:t>
            </a:r>
            <a:r>
              <a:rPr lang="fr-FR" sz="6000" dirty="0">
                <a:solidFill>
                  <a:srgbClr val="034A91"/>
                </a:solidFill>
                <a:latin typeface="Sansation" panose="02000000000000000000" pitchFamily="2" charset="0"/>
              </a:rPr>
              <a:t>MERCI</a:t>
            </a: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 à notre </a:t>
            </a:r>
            <a:b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(rayonnante) chef de délégation :</a:t>
            </a:r>
          </a:p>
          <a:p>
            <a:pPr marL="457200" lvl="1" indent="0">
              <a:buNone/>
            </a:pPr>
            <a:endParaRPr lang="fr-FR" sz="4400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sz="4400" dirty="0">
                <a:solidFill>
                  <a:srgbClr val="00B050"/>
                </a:solidFill>
                <a:latin typeface="Sansation" panose="02000000000000000000" pitchFamily="2" charset="0"/>
              </a:rPr>
              <a:t>Monique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8C69D57-7AC6-4531-9845-EDC0BD53EB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48200" y="2117512"/>
            <a:ext cx="4365725" cy="327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4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de Secteurs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Hauts-de-France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TIS U14</a:t>
            </a:r>
          </a:p>
          <a:p>
            <a:pPr marL="457200" lvl="1" indent="0">
              <a:buNone/>
            </a:pPr>
            <a:endParaRPr lang="fr-FR" dirty="0">
              <a:solidFill>
                <a:srgbClr val="00B050"/>
              </a:solidFill>
              <a:latin typeface="Sansation" panose="02000000000000000000" pitchFamily="2" charset="0"/>
            </a:endParaRPr>
          </a:p>
          <a:p>
            <a:pPr marL="457200" lvl="1" indent="0">
              <a:buNone/>
            </a:pPr>
            <a: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  <a:t>26 au 28/05/2019</a:t>
            </a:r>
          </a:p>
          <a:p>
            <a:pPr marL="457200" lvl="1" indent="0">
              <a:buNone/>
            </a:pPr>
            <a:b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00B050"/>
                </a:solidFill>
                <a:latin typeface="Sansation" panose="02000000000000000000" pitchFamily="2" charset="0"/>
              </a:rPr>
              <a:t>Compiègne (Oise)</a:t>
            </a:r>
          </a:p>
          <a:p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4EEEB5-C1CF-4383-9271-8F760C7CBC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26" y="4803189"/>
            <a:ext cx="1266755" cy="136924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3E86052-28C4-4FD3-A9FD-B8EBC5339A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151" y="4832339"/>
            <a:ext cx="1282373" cy="13446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3284C23-7379-45CE-974F-27FF0ED700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092" y="4836101"/>
            <a:ext cx="1243368" cy="134495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406CAE1-EDC7-49AE-BB02-A2CCE61ECB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68" y="4832339"/>
            <a:ext cx="1250624" cy="1344624"/>
          </a:xfrm>
          <a:prstGeom prst="rect">
            <a:avLst/>
          </a:prstGeom>
        </p:spPr>
      </p:pic>
      <p:pic>
        <p:nvPicPr>
          <p:cNvPr id="9" name="Image 8" descr="Une image contenant bâtiment, route, extérieur, personne&#10;&#10;Description générée automatiquement">
            <a:extLst>
              <a:ext uri="{FF2B5EF4-FFF2-40B4-BE49-F238E27FC236}">
                <a16:creationId xmlns:a16="http://schemas.microsoft.com/office/drawing/2014/main" id="{B9816856-9718-4B3D-901A-EED4AB0571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1151" y="1808884"/>
            <a:ext cx="6523630" cy="285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6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uiExpand="1" build="p" bldLvl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53504"/>
            <a:ext cx="12192000" cy="418563"/>
          </a:xfrm>
          <a:prstGeom prst="rect">
            <a:avLst/>
          </a:prstGeom>
          <a:solidFill>
            <a:srgbClr val="034A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0" y="6311837"/>
            <a:ext cx="12192000" cy="154546"/>
          </a:xfrm>
          <a:prstGeom prst="rect">
            <a:avLst/>
          </a:prstGeom>
          <a:solidFill>
            <a:srgbClr val="1E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"/>
          <a:stretch/>
        </p:blipFill>
        <p:spPr>
          <a:xfrm rot="547279">
            <a:off x="-334851" y="-5212"/>
            <a:ext cx="2567218" cy="2255150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194560" y="365125"/>
            <a:ext cx="9159240" cy="1325563"/>
          </a:xfrm>
        </p:spPr>
        <p:txBody>
          <a:bodyPr/>
          <a:lstStyle/>
          <a:p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Sélections de secteur U14</a:t>
            </a:r>
            <a:b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</a:br>
            <a:r>
              <a:rPr lang="fr-FR" dirty="0">
                <a:solidFill>
                  <a:srgbClr val="1E3057"/>
                </a:solidFill>
                <a:latin typeface="Sansation" panose="02000000000000000000" pitchFamily="2" charset="0"/>
              </a:rPr>
              <a:t>Nord/Pas-de-Calais</a:t>
            </a:r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2194560" y="1825625"/>
            <a:ext cx="9159240" cy="4351338"/>
          </a:xfrm>
        </p:spPr>
        <p:txBody>
          <a:bodyPr/>
          <a:lstStyle/>
          <a:p>
            <a:r>
              <a:rPr lang="fr-FR" dirty="0">
                <a:solidFill>
                  <a:srgbClr val="034A91"/>
                </a:solidFill>
                <a:latin typeface="Sansation" panose="02000000000000000000" pitchFamily="2" charset="0"/>
              </a:rPr>
              <a:t>Equipe Filles</a:t>
            </a:r>
          </a:p>
          <a:p>
            <a:pPr marL="0" indent="0">
              <a:buNone/>
            </a:pPr>
            <a:endParaRPr lang="fr-FR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8363" y="5795492"/>
            <a:ext cx="643484" cy="88129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591DD-8AD9-49D1-A592-7D01F035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95" y="408717"/>
            <a:ext cx="1781381" cy="1867855"/>
          </a:xfrm>
          <a:prstGeom prst="rect">
            <a:avLst/>
          </a:prstGeom>
        </p:spPr>
      </p:pic>
      <p:sp>
        <p:nvSpPr>
          <p:cNvPr id="12" name="Espace réservé du contenu 10">
            <a:extLst>
              <a:ext uri="{FF2B5EF4-FFF2-40B4-BE49-F238E27FC236}">
                <a16:creationId xmlns:a16="http://schemas.microsoft.com/office/drawing/2014/main" id="{AB4B2FF7-8320-44B6-B88A-5AABA4B28E45}"/>
              </a:ext>
            </a:extLst>
          </p:cNvPr>
          <p:cNvSpPr txBox="1">
            <a:spLocks/>
          </p:cNvSpPr>
          <p:nvPr/>
        </p:nvSpPr>
        <p:spPr>
          <a:xfrm>
            <a:off x="320298" y="5891308"/>
            <a:ext cx="8923886" cy="435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50"/>
                </a:solidFill>
                <a:latin typeface="Sansation" panose="02000000000000000000" pitchFamily="2" charset="0"/>
              </a:rPr>
              <a:t>Coachs : </a:t>
            </a:r>
            <a:r>
              <a:rPr lang="fr-FR" sz="1600" dirty="0">
                <a:solidFill>
                  <a:srgbClr val="034A91"/>
                </a:solidFill>
                <a:latin typeface="Sansation" panose="02000000000000000000" pitchFamily="2" charset="0"/>
              </a:rPr>
              <a:t>Valentin ESTIENNE, Pierre-Antoine DESILLES, Nicolas SALLES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800" dirty="0">
              <a:solidFill>
                <a:srgbClr val="034A91"/>
              </a:solidFill>
              <a:latin typeface="Sansation" panose="02000000000000000000" pitchFamily="2" charset="0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5C676E6A-021D-412E-A668-44C146A967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570773"/>
              </p:ext>
            </p:extLst>
          </p:nvPr>
        </p:nvGraphicFramePr>
        <p:xfrm>
          <a:off x="320298" y="2556033"/>
          <a:ext cx="4836493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1261370">
                  <a:extLst>
                    <a:ext uri="{9D8B030D-6E8A-4147-A177-3AD203B41FA5}">
                      <a16:colId xmlns:a16="http://schemas.microsoft.com/office/drawing/2014/main" val="36503766"/>
                    </a:ext>
                  </a:extLst>
                </a:gridCol>
                <a:gridCol w="850604">
                  <a:extLst>
                    <a:ext uri="{9D8B030D-6E8A-4147-A177-3AD203B41FA5}">
                      <a16:colId xmlns:a16="http://schemas.microsoft.com/office/drawing/2014/main" val="2843002150"/>
                    </a:ext>
                  </a:extLst>
                </a:gridCol>
                <a:gridCol w="754912">
                  <a:extLst>
                    <a:ext uri="{9D8B030D-6E8A-4147-A177-3AD203B41FA5}">
                      <a16:colId xmlns:a16="http://schemas.microsoft.com/office/drawing/2014/main" val="513358087"/>
                    </a:ext>
                  </a:extLst>
                </a:gridCol>
                <a:gridCol w="1969607">
                  <a:extLst>
                    <a:ext uri="{9D8B030D-6E8A-4147-A177-3AD203B41FA5}">
                      <a16:colId xmlns:a16="http://schemas.microsoft.com/office/drawing/2014/main" val="670140790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Prénom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 kern="1200" dirty="0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  <a:ea typeface="+mn-ea"/>
                          <a:cs typeface="+mn-cs"/>
                        </a:rPr>
                        <a:t>Pôle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1000" b="1">
                          <a:solidFill>
                            <a:srgbClr val="2F5496"/>
                          </a:solidFill>
                          <a:effectLst/>
                          <a:latin typeface="Sansation" panose="02000000000000000000" pitchFamily="2" charset="0"/>
                        </a:rPr>
                        <a:t>Club Actuel</a:t>
                      </a:r>
                      <a:endParaRPr lang="fr-FR" sz="1000" b="1">
                        <a:solidFill>
                          <a:srgbClr val="365F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96533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MUCHEMBLED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Léa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PABF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720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LACROIX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Célia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DUNKERQUE MALO 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44622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LEBRUN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Daphné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19494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DERAEDT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Abigaelle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LAMBERSART LB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98878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ABRAHAM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Charlotte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PABF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79341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CLEANTE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 err="1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Téa</a:t>
                      </a:r>
                      <a:endParaRPr lang="fr-FR" sz="1000" kern="1200" dirty="0">
                        <a:solidFill>
                          <a:srgbClr val="00B050"/>
                        </a:solidFill>
                        <a:effectLst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DUNKERQUE MALO 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46884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LANCE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Axelle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CONDETTE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00896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BOUHTA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Louna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PABF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87989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MPAKA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Kristina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CTC ESBVA / FWB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72666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THENAWHA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Valentine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Wat.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DUNKERQUE MALO BC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969254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MBABU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Mélodie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Sansatio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WASQUEHAL </a:t>
                      </a:r>
                      <a:r>
                        <a:rPr lang="fr-FR" sz="1000" kern="1200" dirty="0" err="1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Fém</a:t>
                      </a: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13919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BAZOMBANZA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Adèle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B050"/>
                          </a:solidFill>
                          <a:effectLst/>
                          <a:latin typeface="Sansatio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ARRAS PABF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915412"/>
                  </a:ext>
                </a:extLst>
              </a:tr>
            </a:tbl>
          </a:graphicData>
        </a:graphic>
      </p:graphicFrame>
      <p:pic>
        <p:nvPicPr>
          <p:cNvPr id="13" name="Image 12" descr="Une image contenant personne, plancher, groupe, posant&#10;&#10;Description générée automatiquement">
            <a:extLst>
              <a:ext uri="{FF2B5EF4-FFF2-40B4-BE49-F238E27FC236}">
                <a16:creationId xmlns:a16="http://schemas.microsoft.com/office/drawing/2014/main" id="{C19C7A19-DA57-4B28-9DE2-BA6AEFC12C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81341" y="2469966"/>
            <a:ext cx="5777022" cy="335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3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5"/>
      <p:bldP spid="12" grpId="0" build="p" bldLvl="5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4457</TotalTime>
  <Words>1422</Words>
  <Application>Microsoft Office PowerPoint</Application>
  <PresentationFormat>Grand écran</PresentationFormat>
  <Paragraphs>719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Sansation</vt:lpstr>
      <vt:lpstr>Times New Roman</vt:lpstr>
      <vt:lpstr>Thème Office</vt:lpstr>
      <vt:lpstr>Bureau – Ligue des Hauts-de-France</vt:lpstr>
      <vt:lpstr>Sélections Régionales U15 Hauts-de-France</vt:lpstr>
      <vt:lpstr>Sélections Régionales U15  Hauts-de-France</vt:lpstr>
      <vt:lpstr>Sélections Régionales U15 Hauts-de-France</vt:lpstr>
      <vt:lpstr>Sélections Régionales U15 Hauts-de-France</vt:lpstr>
      <vt:lpstr>Sélections Régionales U15 Hauts-de-France</vt:lpstr>
      <vt:lpstr>Sélections Régionales U15 Hauts-de-France</vt:lpstr>
      <vt:lpstr>Sélections de Secteurs U14 Hauts-de-France</vt:lpstr>
      <vt:lpstr>Sélections de secteur U14 Nord/Pas-de-Calais</vt:lpstr>
      <vt:lpstr>Sélections de secteur U14 Picardie</vt:lpstr>
      <vt:lpstr>Sélections de secteur U14 Nord/Pas-de-Calais</vt:lpstr>
      <vt:lpstr>Sélections de secteur U14 Picardie</vt:lpstr>
      <vt:lpstr>Sélections Régionales U14 Résultats</vt:lpstr>
      <vt:lpstr>Pôles Espoirs</vt:lpstr>
      <vt:lpstr>Pôles Espoirs Wattignies</vt:lpstr>
      <vt:lpstr>Pôles Espoirs Wattignies</vt:lpstr>
      <vt:lpstr>Pôles Espoirs Wattignies</vt:lpstr>
      <vt:lpstr>Pôles Espoirs Wattignies</vt:lpstr>
      <vt:lpstr>Pôles Espoirs Wattignies</vt:lpstr>
      <vt:lpstr>Pôles Espoirs Wattignies</vt:lpstr>
      <vt:lpstr>Pôles Espoirs Wattignies</vt:lpstr>
      <vt:lpstr>Pôles Espoirs Amiens</vt:lpstr>
      <vt:lpstr>Pôles Espoirs Amiens</vt:lpstr>
      <vt:lpstr>Pôles Espoirs Amiens</vt:lpstr>
      <vt:lpstr>Pôles Espoirs Amiens</vt:lpstr>
      <vt:lpstr>Pôles Espoirs Amiens</vt:lpstr>
      <vt:lpstr>Pôles Espoirs Amiens</vt:lpstr>
      <vt:lpstr>Pôles Espoirs Amiens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Martin Weber</dc:creator>
  <cp:lastModifiedBy>Nord Pas De Calais Basketball 2</cp:lastModifiedBy>
  <cp:revision>144</cp:revision>
  <dcterms:created xsi:type="dcterms:W3CDTF">2019-05-06T13:55:00Z</dcterms:created>
  <dcterms:modified xsi:type="dcterms:W3CDTF">2019-05-20T14:43:18Z</dcterms:modified>
</cp:coreProperties>
</file>