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92"/>
  </p:notesMasterIdLst>
  <p:handoutMasterIdLst>
    <p:handoutMasterId r:id="rId93"/>
  </p:handoutMasterIdLst>
  <p:sldIdLst>
    <p:sldId id="385" r:id="rId7"/>
    <p:sldId id="257" r:id="rId8"/>
    <p:sldId id="376" r:id="rId9"/>
    <p:sldId id="375" r:id="rId10"/>
    <p:sldId id="303" r:id="rId11"/>
    <p:sldId id="387" r:id="rId12"/>
    <p:sldId id="300" r:id="rId13"/>
    <p:sldId id="311" r:id="rId14"/>
    <p:sldId id="306" r:id="rId15"/>
    <p:sldId id="312" r:id="rId16"/>
    <p:sldId id="304" r:id="rId17"/>
    <p:sldId id="313" r:id="rId18"/>
    <p:sldId id="305" r:id="rId19"/>
    <p:sldId id="314" r:id="rId20"/>
    <p:sldId id="271" r:id="rId21"/>
    <p:sldId id="377" r:id="rId22"/>
    <p:sldId id="320" r:id="rId23"/>
    <p:sldId id="315" r:id="rId24"/>
    <p:sldId id="308" r:id="rId25"/>
    <p:sldId id="316" r:id="rId26"/>
    <p:sldId id="309" r:id="rId27"/>
    <p:sldId id="317" r:id="rId28"/>
    <p:sldId id="310" r:id="rId29"/>
    <p:sldId id="318" r:id="rId30"/>
    <p:sldId id="272" r:id="rId31"/>
    <p:sldId id="378" r:id="rId32"/>
    <p:sldId id="322" r:id="rId33"/>
    <p:sldId id="323" r:id="rId34"/>
    <p:sldId id="324" r:id="rId35"/>
    <p:sldId id="325" r:id="rId36"/>
    <p:sldId id="326" r:id="rId37"/>
    <p:sldId id="327" r:id="rId38"/>
    <p:sldId id="328" r:id="rId39"/>
    <p:sldId id="329" r:id="rId40"/>
    <p:sldId id="273" r:id="rId41"/>
    <p:sldId id="379" r:id="rId42"/>
    <p:sldId id="331" r:id="rId43"/>
    <p:sldId id="332" r:id="rId44"/>
    <p:sldId id="333" r:id="rId45"/>
    <p:sldId id="334" r:id="rId46"/>
    <p:sldId id="335" r:id="rId47"/>
    <p:sldId id="336" r:id="rId48"/>
    <p:sldId id="337" r:id="rId49"/>
    <p:sldId id="338" r:id="rId50"/>
    <p:sldId id="274" r:id="rId51"/>
    <p:sldId id="380" r:id="rId52"/>
    <p:sldId id="340" r:id="rId53"/>
    <p:sldId id="341" r:id="rId54"/>
    <p:sldId id="342" r:id="rId55"/>
    <p:sldId id="343" r:id="rId56"/>
    <p:sldId id="344" r:id="rId57"/>
    <p:sldId id="345" r:id="rId58"/>
    <p:sldId id="346" r:id="rId59"/>
    <p:sldId id="347" r:id="rId60"/>
    <p:sldId id="275" r:id="rId61"/>
    <p:sldId id="381" r:id="rId62"/>
    <p:sldId id="349" r:id="rId63"/>
    <p:sldId id="350" r:id="rId64"/>
    <p:sldId id="351" r:id="rId65"/>
    <p:sldId id="352" r:id="rId66"/>
    <p:sldId id="353" r:id="rId67"/>
    <p:sldId id="354" r:id="rId68"/>
    <p:sldId id="355" r:id="rId69"/>
    <p:sldId id="356" r:id="rId70"/>
    <p:sldId id="276" r:id="rId71"/>
    <p:sldId id="382" r:id="rId72"/>
    <p:sldId id="358" r:id="rId73"/>
    <p:sldId id="359" r:id="rId74"/>
    <p:sldId id="360" r:id="rId75"/>
    <p:sldId id="361" r:id="rId76"/>
    <p:sldId id="362" r:id="rId77"/>
    <p:sldId id="363" r:id="rId78"/>
    <p:sldId id="364" r:id="rId79"/>
    <p:sldId id="365" r:id="rId80"/>
    <p:sldId id="277" r:id="rId81"/>
    <p:sldId id="383" r:id="rId82"/>
    <p:sldId id="367" r:id="rId83"/>
    <p:sldId id="368" r:id="rId84"/>
    <p:sldId id="369" r:id="rId85"/>
    <p:sldId id="370" r:id="rId86"/>
    <p:sldId id="371" r:id="rId87"/>
    <p:sldId id="372" r:id="rId88"/>
    <p:sldId id="373" r:id="rId89"/>
    <p:sldId id="374" r:id="rId90"/>
    <p:sldId id="302" r:id="rId9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EAA1D"/>
    <a:srgbClr val="009D88"/>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handoutMaster" Target="handoutMasters/handoutMaster1.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CHOIS Matthieu" userId="9bdfabc1-9c87-4d07-8d19-fe25a8a3092c" providerId="ADAL" clId="{A98CBD21-0512-47E8-BAC7-0BBB4F5114AB}"/>
    <pc:docChg chg="custSel modSld">
      <pc:chgData name="SOUCHOIS Matthieu" userId="9bdfabc1-9c87-4d07-8d19-fe25a8a3092c" providerId="ADAL" clId="{A98CBD21-0512-47E8-BAC7-0BBB4F5114AB}" dt="2022-10-25T09:06:12.977" v="18" actId="6549"/>
      <pc:docMkLst>
        <pc:docMk/>
      </pc:docMkLst>
      <pc:sldChg chg="modSp mod">
        <pc:chgData name="SOUCHOIS Matthieu" userId="9bdfabc1-9c87-4d07-8d19-fe25a8a3092c" providerId="ADAL" clId="{A98CBD21-0512-47E8-BAC7-0BBB4F5114AB}" dt="2022-10-25T09:06:12.977" v="18" actId="6549"/>
        <pc:sldMkLst>
          <pc:docMk/>
          <pc:sldMk cId="1461682937" sldId="257"/>
        </pc:sldMkLst>
        <pc:spChg chg="mod">
          <ac:chgData name="SOUCHOIS Matthieu" userId="9bdfabc1-9c87-4d07-8d19-fe25a8a3092c" providerId="ADAL" clId="{A98CBD21-0512-47E8-BAC7-0BBB4F5114AB}" dt="2022-10-25T09:06:12.977" v="18" actId="6549"/>
          <ac:spMkLst>
            <pc:docMk/>
            <pc:sldMk cId="1461682937" sldId="257"/>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D3B954-B21F-7E8E-6121-61E80F31B8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8D3108C-7868-FC19-F67B-EB2F3863C2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A53082-6626-42AB-B240-A3DFA5D2ECCA}" type="datetimeFigureOut">
              <a:rPr lang="fr-FR" smtClean="0"/>
              <a:t>25/10/2022</a:t>
            </a:fld>
            <a:endParaRPr lang="fr-FR"/>
          </a:p>
        </p:txBody>
      </p:sp>
      <p:sp>
        <p:nvSpPr>
          <p:cNvPr id="4" name="Espace réservé du pied de page 3">
            <a:extLst>
              <a:ext uri="{FF2B5EF4-FFF2-40B4-BE49-F238E27FC236}">
                <a16:creationId xmlns:a16="http://schemas.microsoft.com/office/drawing/2014/main" id="{3BC8E704-BE4D-F062-A758-D7048BC8FA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A0AF3E3-A41D-BA3F-D4AB-A0B6F5E1A4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FC7809-35FC-44D9-BE63-42263AC7CAF0}" type="slidenum">
              <a:rPr lang="fr-FR" smtClean="0"/>
              <a:t>‹N°›</a:t>
            </a:fld>
            <a:endParaRPr lang="fr-FR"/>
          </a:p>
        </p:txBody>
      </p:sp>
    </p:spTree>
    <p:extLst>
      <p:ext uri="{BB962C8B-B14F-4D97-AF65-F5344CB8AC3E}">
        <p14:creationId xmlns:p14="http://schemas.microsoft.com/office/powerpoint/2010/main" val="19153767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A0C6C-5609-4E4F-8327-5D727C1CD7D6}" type="datetimeFigureOut">
              <a:rPr lang="fr-FR" smtClean="0"/>
              <a:t>25/10/2022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5DBB5-B0E0-4894-B1BD-C4D6AB6800E4}" type="slidenum">
              <a:rPr lang="fr-FR" smtClean="0"/>
              <a:t>‹N°›</a:t>
            </a:fld>
            <a:endParaRPr lang="fr-FR"/>
          </a:p>
        </p:txBody>
      </p:sp>
    </p:spTree>
    <p:extLst>
      <p:ext uri="{BB962C8B-B14F-4D97-AF65-F5344CB8AC3E}">
        <p14:creationId xmlns:p14="http://schemas.microsoft.com/office/powerpoint/2010/main" val="42924227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86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95833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8912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08AF5-B640-90A1-70D4-33FA68E26BA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A8D410-5EA8-B71B-0B87-E5FE737E5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45E689-8480-4C63-F569-C1A6CC5E8C9C}"/>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D886421B-B68B-3E6D-C5E3-8366270A1D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8B34FE-50E5-4BCA-5CAE-0F756AC5B9EF}"/>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92421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BE6B2-64C8-D1C8-FA8F-C068326165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E38A7A-3140-8583-87B4-381FFBC83DE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6DF936-1F7B-8E23-3695-2FBF98A6126C}"/>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4E2650FF-9253-FC05-6F00-3D0AF94005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21D0EE-7641-5824-6D5B-AB37C451441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21042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5DAE0-DB44-5AD7-5AF7-00725514F2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A439E2-87D2-FD79-2EF2-9BD866F77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946FB0-6A71-37E5-C6C0-ED4C5D6B08C1}"/>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D1C83CB1-6A88-74E2-F28B-362F018FE8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BCBBA0-B302-3C54-9024-47297C7C0F4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7081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69A17-1017-EC34-33D2-0DA85083CF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F399BC-5236-B5EC-99CC-9EC70169C98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B3ABEE6-E40A-3CFC-85D6-5E14C04447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BEED14-EE6E-9EA4-4A6E-19C94307C1F4}"/>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6" name="Espace réservé du pied de page 5">
            <a:extLst>
              <a:ext uri="{FF2B5EF4-FFF2-40B4-BE49-F238E27FC236}">
                <a16:creationId xmlns:a16="http://schemas.microsoft.com/office/drawing/2014/main" id="{CC313F1B-6443-0BDA-C04E-24CBD63941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8F88DE-17A5-7DD6-4AF6-393D90DBC75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7403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884F9-4C2A-E495-7DAE-A941ADB0089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74E4AA-92DA-9009-A132-495940465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112F99-DF73-41F7-320A-78028F3FB99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7D9B11-9BC1-5A2B-4E5E-1D4F14723C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1E77D32-5C0B-CF85-B0BF-4550205DB30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08068D9-B32B-93D4-0D5C-A6AB2276DEB6}"/>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8" name="Espace réservé du pied de page 7">
            <a:extLst>
              <a:ext uri="{FF2B5EF4-FFF2-40B4-BE49-F238E27FC236}">
                <a16:creationId xmlns:a16="http://schemas.microsoft.com/office/drawing/2014/main" id="{EFD3537C-7DF1-2101-9E89-6AB55A06C7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B787F0-C9E6-6796-AE45-033EB301771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351468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4A405-7F6F-41FE-DF36-2FF55E731BB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39FE32B-3786-1CF4-70AF-32AFC667AB67}"/>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4" name="Espace réservé du pied de page 3">
            <a:extLst>
              <a:ext uri="{FF2B5EF4-FFF2-40B4-BE49-F238E27FC236}">
                <a16:creationId xmlns:a16="http://schemas.microsoft.com/office/drawing/2014/main" id="{22E8DE4D-FC6C-CFCE-AAC0-3541A0BF20C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4CD045-9BA5-D6FC-B36D-5F3EC38F330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522745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B60FCA-0C40-A226-3CD2-0D196B65FD72}"/>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3" name="Espace réservé du pied de page 2">
            <a:extLst>
              <a:ext uri="{FF2B5EF4-FFF2-40B4-BE49-F238E27FC236}">
                <a16:creationId xmlns:a16="http://schemas.microsoft.com/office/drawing/2014/main" id="{F684A54B-200D-E782-C930-76495E14E7B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E94D07D-35F1-1DA4-993E-8C9F87246709}"/>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8442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463A5-3D41-17A6-34B5-DA1EBFB44F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1C4D364-3413-C1A9-6FDB-5212ED1A3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0C40C33-FFA2-4D1D-6334-D20C96525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CB91B5-8C21-C586-5B5D-A8DE0D2AB8C9}"/>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6" name="Espace réservé du pied de page 5">
            <a:extLst>
              <a:ext uri="{FF2B5EF4-FFF2-40B4-BE49-F238E27FC236}">
                <a16:creationId xmlns:a16="http://schemas.microsoft.com/office/drawing/2014/main" id="{7D8997E9-6C79-6519-BC8C-A4C871AEC0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596B4F-02B0-77F6-07D2-5B879FDB890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90682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96358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28242-E4E2-33B9-2B35-BB5A35AA06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24A9A29-BED9-6B84-2378-0758CFF4D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440BAB-C3ED-A0E4-F2D4-F8E307AA3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98E8D5-143D-328C-965E-CBFC874B6916}"/>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6" name="Espace réservé du pied de page 5">
            <a:extLst>
              <a:ext uri="{FF2B5EF4-FFF2-40B4-BE49-F238E27FC236}">
                <a16:creationId xmlns:a16="http://schemas.microsoft.com/office/drawing/2014/main" id="{80704CD4-D66C-6A53-588D-4B4654F483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96E21E-ABDD-2C1A-2201-CCA63C18BD77}"/>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853155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7BF0AA-4F81-3642-D85C-6D39F3C581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F08FBC3-521E-771C-4FA5-DF630CA2D45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04DCB6-F3B9-EAC0-8BE9-291BF9BD1E9A}"/>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BFAA993E-BAC4-2377-A1BC-3BE7F7F608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5223A7-C2AA-E7FE-7A68-3AB187DCFB23}"/>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23988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1821D69-71F4-FEF6-06BA-AADEF1FD6F7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635FFD8-4DB2-FD49-E4DD-589478AE9F8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2F82DE-AE74-857C-BE0B-2B371B6C7712}"/>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263EC65D-6C05-2C03-8512-70ED5D9ABF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72C629-759C-0C08-F365-52963F27200B}"/>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495002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314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08398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907791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63827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916629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56800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86130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609793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718275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416786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73788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55985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5410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21477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3338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7262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82240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19813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26239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16145" y="77118"/>
            <a:ext cx="1135119" cy="958468"/>
          </a:xfrm>
          <a:prstGeom prst="rect">
            <a:avLst/>
          </a:prstGeom>
        </p:spPr>
      </p:pic>
      <p:pic>
        <p:nvPicPr>
          <p:cNvPr id="8" name="Imag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9321" y="248467"/>
            <a:ext cx="1114465" cy="588815"/>
          </a:xfrm>
          <a:prstGeom prst="rect">
            <a:avLst/>
          </a:prstGeom>
        </p:spPr>
      </p:pic>
      <p:sp>
        <p:nvSpPr>
          <p:cNvPr id="9" name="ZoneTexte 8"/>
          <p:cNvSpPr txBox="1"/>
          <p:nvPr userDrawn="1"/>
        </p:nvSpPr>
        <p:spPr>
          <a:xfrm>
            <a:off x="9881751" y="6611779"/>
            <a:ext cx="2310249" cy="246221"/>
          </a:xfrm>
          <a:prstGeom prst="rect">
            <a:avLst/>
          </a:prstGeom>
          <a:noFill/>
        </p:spPr>
        <p:txBody>
          <a:bodyPr wrap="none" rtlCol="0">
            <a:spAutoFit/>
          </a:bodyPr>
          <a:lstStyle/>
          <a:p>
            <a:pPr algn="r"/>
            <a:r>
              <a:rPr lang="fr-FR" sz="1000" i="1">
                <a:solidFill>
                  <a:schemeClr val="bg1"/>
                </a:solidFill>
                <a:latin typeface="Arial" panose="020B0604020202020204" pitchFamily="34" charset="0"/>
                <a:cs typeface="Arial" panose="020B0604020202020204" pitchFamily="34" charset="0"/>
              </a:rPr>
              <a:t>Label FFBB Citoyen MAIF 2021-2022</a:t>
            </a:r>
          </a:p>
        </p:txBody>
      </p:sp>
    </p:spTree>
    <p:extLst>
      <p:ext uri="{BB962C8B-B14F-4D97-AF65-F5344CB8AC3E}">
        <p14:creationId xmlns:p14="http://schemas.microsoft.com/office/powerpoint/2010/main" val="59492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4EB21ED-7F75-0C2C-B11D-3571D0118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A30FFA-3BA4-7E7B-6694-FC3114D51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9F40A5-56A0-5EE8-2E24-37C63DEE84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E49763A9-CD96-439D-7233-A61B6B2F3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23554AF-AF9E-AB7C-4E0D-89E850343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9E643-24A7-4922-8414-9C4848298BE3}" type="slidenum">
              <a:rPr lang="fr-FR" smtClean="0"/>
              <a:t>‹N°›</a:t>
            </a:fld>
            <a:endParaRPr lang="fr-FR"/>
          </a:p>
        </p:txBody>
      </p:sp>
    </p:spTree>
    <p:extLst>
      <p:ext uri="{BB962C8B-B14F-4D97-AF65-F5344CB8AC3E}">
        <p14:creationId xmlns:p14="http://schemas.microsoft.com/office/powerpoint/2010/main" val="444017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10/25/2022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36178504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citoyenne@ffbb.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slide" Target="slide34.xml"/><Relationship Id="rId18" Type="http://schemas.openxmlformats.org/officeDocument/2006/relationships/slide" Target="slide48.xml"/><Relationship Id="rId26" Type="http://schemas.openxmlformats.org/officeDocument/2006/relationships/slide" Target="slide68.xml"/><Relationship Id="rId3" Type="http://schemas.openxmlformats.org/officeDocument/2006/relationships/slide" Target="slide10.xml"/><Relationship Id="rId21" Type="http://schemas.openxmlformats.org/officeDocument/2006/relationships/slide" Target="slide54.xml"/><Relationship Id="rId7" Type="http://schemas.openxmlformats.org/officeDocument/2006/relationships/slide" Target="slide20.xml"/><Relationship Id="rId12" Type="http://schemas.openxmlformats.org/officeDocument/2006/relationships/slide" Target="slide32.xml"/><Relationship Id="rId17" Type="http://schemas.openxmlformats.org/officeDocument/2006/relationships/slide" Target="slide44.xml"/><Relationship Id="rId25" Type="http://schemas.openxmlformats.org/officeDocument/2006/relationships/slide" Target="slide64.xml"/><Relationship Id="rId33" Type="http://schemas.openxmlformats.org/officeDocument/2006/relationships/slide" Target="slide84.xml"/><Relationship Id="rId2" Type="http://schemas.openxmlformats.org/officeDocument/2006/relationships/slide" Target="slide8.xml"/><Relationship Id="rId16" Type="http://schemas.openxmlformats.org/officeDocument/2006/relationships/slide" Target="slide42.xml"/><Relationship Id="rId20" Type="http://schemas.openxmlformats.org/officeDocument/2006/relationships/slide" Target="slide52.xml"/><Relationship Id="rId29" Type="http://schemas.openxmlformats.org/officeDocument/2006/relationships/slide" Target="slide74.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30.xml"/><Relationship Id="rId24" Type="http://schemas.openxmlformats.org/officeDocument/2006/relationships/slide" Target="slide62.xml"/><Relationship Id="rId32" Type="http://schemas.openxmlformats.org/officeDocument/2006/relationships/slide" Target="slide82.xml"/><Relationship Id="rId5" Type="http://schemas.openxmlformats.org/officeDocument/2006/relationships/slide" Target="slide14.xml"/><Relationship Id="rId15" Type="http://schemas.openxmlformats.org/officeDocument/2006/relationships/slide" Target="slide40.xml"/><Relationship Id="rId23" Type="http://schemas.openxmlformats.org/officeDocument/2006/relationships/slide" Target="slide60.xml"/><Relationship Id="rId28" Type="http://schemas.openxmlformats.org/officeDocument/2006/relationships/slide" Target="slide72.xml"/><Relationship Id="rId10" Type="http://schemas.openxmlformats.org/officeDocument/2006/relationships/slide" Target="slide28.xml"/><Relationship Id="rId19" Type="http://schemas.openxmlformats.org/officeDocument/2006/relationships/slide" Target="slide50.xml"/><Relationship Id="rId31" Type="http://schemas.openxmlformats.org/officeDocument/2006/relationships/slide" Target="slide80.xml"/><Relationship Id="rId4" Type="http://schemas.openxmlformats.org/officeDocument/2006/relationships/slide" Target="slide12.xml"/><Relationship Id="rId9" Type="http://schemas.openxmlformats.org/officeDocument/2006/relationships/slide" Target="slide24.xml"/><Relationship Id="rId14" Type="http://schemas.openxmlformats.org/officeDocument/2006/relationships/slide" Target="slide38.xml"/><Relationship Id="rId22" Type="http://schemas.openxmlformats.org/officeDocument/2006/relationships/slide" Target="slide58.xml"/><Relationship Id="rId27" Type="http://schemas.openxmlformats.org/officeDocument/2006/relationships/slide" Target="slide70.xml"/><Relationship Id="rId30" Type="http://schemas.openxmlformats.org/officeDocument/2006/relationships/slide" Target="slide78.xml"/><Relationship Id="rId8" Type="http://schemas.openxmlformats.org/officeDocument/2006/relationships/slide" Target="slide22.xml"/></Relationships>
</file>

<file path=ppt/slides/_rels/slide5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613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08259" y="-862818"/>
            <a:ext cx="11397311" cy="10340469"/>
          </a:xfrm>
          <a:prstGeom prst="rect">
            <a:avLst/>
          </a:prstGeom>
        </p:spPr>
      </p:pic>
      <p:pic>
        <p:nvPicPr>
          <p:cNvPr id="3" name="Picture 3"/>
          <p:cNvPicPr>
            <a:picLocks noChangeAspect="1"/>
          </p:cNvPicPr>
          <p:nvPr/>
        </p:nvPicPr>
        <p:blipFill>
          <a:blip r:embed="rId4">
            <a:alphaModFix amt="56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45357" y="170669"/>
            <a:ext cx="1182957" cy="6687331"/>
          </a:xfrm>
          <a:prstGeom prst="rect">
            <a:avLst/>
          </a:prstGeom>
        </p:spPr>
      </p:pic>
      <p:pic>
        <p:nvPicPr>
          <p:cNvPr id="4" name="Picture 4"/>
          <p:cNvPicPr>
            <a:picLocks noChangeAspect="1"/>
          </p:cNvPicPr>
          <p:nvPr/>
        </p:nvPicPr>
        <p:blipFill>
          <a:blip r:embed="rId6">
            <a:alphaModFix amt="61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1041" y="1035586"/>
            <a:ext cx="5684191" cy="643272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0334" y="685800"/>
            <a:ext cx="4379145" cy="5486400"/>
          </a:xfrm>
          <a:prstGeom prst="rect">
            <a:avLst/>
          </a:prstGeom>
        </p:spPr>
      </p:pic>
      <p:pic>
        <p:nvPicPr>
          <p:cNvPr id="6" name="Picture 6"/>
          <p:cNvPicPr>
            <a:picLocks noChangeAspect="1"/>
          </p:cNvPicPr>
          <p:nvPr/>
        </p:nvPicPr>
        <p:blipFill>
          <a:blip r:embed="rId10">
            <a:alphaModFix amt="6999"/>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066539" y="2861989"/>
            <a:ext cx="4914643" cy="4978000"/>
          </a:xfrm>
          <a:prstGeom prst="rect">
            <a:avLst/>
          </a:prstGeom>
        </p:spPr>
      </p:pic>
      <p:sp>
        <p:nvSpPr>
          <p:cNvPr id="7" name="TextBox 7"/>
          <p:cNvSpPr txBox="1"/>
          <p:nvPr/>
        </p:nvSpPr>
        <p:spPr>
          <a:xfrm>
            <a:off x="6108700" y="2429933"/>
            <a:ext cx="5796429" cy="1799916"/>
          </a:xfrm>
          <a:prstGeom prst="rect">
            <a:avLst/>
          </a:prstGeom>
        </p:spPr>
        <p:txBody>
          <a:bodyPr lIns="0" tIns="0" rIns="0" bIns="0" rtlCol="0" anchor="t">
            <a:spAutoFit/>
          </a:bodyPr>
          <a:lstStyle/>
          <a:p>
            <a:pPr defTabSz="609630">
              <a:lnSpc>
                <a:spcPts val="7467"/>
              </a:lnSpc>
            </a:pPr>
            <a:r>
              <a:rPr lang="en-US" sz="5334">
                <a:solidFill>
                  <a:srgbClr val="FFFFFF"/>
                </a:solidFill>
                <a:latin typeface="FFBB"/>
              </a:rPr>
              <a:t>LABEL FFBB CITOYEN MAIF</a:t>
            </a:r>
          </a:p>
        </p:txBody>
      </p:sp>
      <p:sp>
        <p:nvSpPr>
          <p:cNvPr id="8" name="TextBox 8"/>
          <p:cNvSpPr txBox="1"/>
          <p:nvPr/>
        </p:nvSpPr>
        <p:spPr>
          <a:xfrm>
            <a:off x="6108700" y="4438862"/>
            <a:ext cx="5796429" cy="1452705"/>
          </a:xfrm>
          <a:prstGeom prst="rect">
            <a:avLst/>
          </a:prstGeom>
        </p:spPr>
        <p:txBody>
          <a:bodyPr lIns="0" tIns="0" rIns="0" bIns="0" rtlCol="0" anchor="t">
            <a:spAutoFit/>
          </a:bodyPr>
          <a:lstStyle/>
          <a:p>
            <a:pPr defTabSz="609630">
              <a:lnSpc>
                <a:spcPts val="2787"/>
              </a:lnSpc>
            </a:pPr>
            <a:r>
              <a:rPr lang="en-US" sz="1991" err="1">
                <a:solidFill>
                  <a:srgbClr val="FFFFFF"/>
                </a:solidFill>
                <a:latin typeface="Arialle"/>
              </a:rPr>
              <a:t>Numéro</a:t>
            </a:r>
            <a:r>
              <a:rPr lang="en-US" sz="1991">
                <a:solidFill>
                  <a:srgbClr val="FFFFFF"/>
                </a:solidFill>
                <a:latin typeface="Arialle"/>
              </a:rPr>
              <a:t> </a:t>
            </a:r>
            <a:r>
              <a:rPr lang="en-US" sz="1991" err="1">
                <a:solidFill>
                  <a:srgbClr val="FFFFFF"/>
                </a:solidFill>
                <a:latin typeface="Arialle"/>
              </a:rPr>
              <a:t>d'affiliation</a:t>
            </a:r>
            <a:r>
              <a:rPr lang="en-US" sz="1991">
                <a:solidFill>
                  <a:srgbClr val="FFFFFF"/>
                </a:solidFill>
                <a:latin typeface="Arialle"/>
              </a:rPr>
              <a:t> – Nom du club​</a:t>
            </a:r>
          </a:p>
          <a:p>
            <a:pPr defTabSz="609630">
              <a:lnSpc>
                <a:spcPts val="2787"/>
              </a:lnSpc>
            </a:pPr>
            <a:r>
              <a:rPr lang="en-US" sz="1991">
                <a:solidFill>
                  <a:srgbClr val="FFFFFF"/>
                </a:solidFill>
                <a:latin typeface="Arialle"/>
              </a:rPr>
              <a:t>Ligue Régionale de …​</a:t>
            </a:r>
          </a:p>
          <a:p>
            <a:pPr defTabSz="609630">
              <a:lnSpc>
                <a:spcPts val="2787"/>
              </a:lnSpc>
            </a:pPr>
            <a:r>
              <a:rPr lang="en-US" sz="1991">
                <a:solidFill>
                  <a:srgbClr val="FFFFFF"/>
                </a:solidFill>
                <a:latin typeface="Arialle"/>
              </a:rPr>
              <a:t>Comité Départemental/Territorial de ​</a:t>
            </a:r>
          </a:p>
          <a:p>
            <a:pPr defTabSz="609630">
              <a:lnSpc>
                <a:spcPts val="3254"/>
              </a:lnSpc>
              <a:spcBef>
                <a:spcPct val="0"/>
              </a:spcBef>
            </a:pPr>
            <a:endParaRPr lang="en-US" sz="1991">
              <a:solidFill>
                <a:srgbClr val="FFFFFF"/>
              </a:solidFill>
              <a:latin typeface="Arialle"/>
            </a:endParaRPr>
          </a:p>
        </p:txBody>
      </p:sp>
      <p:sp>
        <p:nvSpPr>
          <p:cNvPr id="9" name="TextBox 9"/>
          <p:cNvSpPr txBox="1"/>
          <p:nvPr/>
        </p:nvSpPr>
        <p:spPr>
          <a:xfrm>
            <a:off x="6842812" y="5989297"/>
            <a:ext cx="2849457" cy="303994"/>
          </a:xfrm>
          <a:prstGeom prst="rect">
            <a:avLst/>
          </a:prstGeom>
        </p:spPr>
        <p:txBody>
          <a:bodyPr lIns="0" tIns="0" rIns="0" bIns="0" rtlCol="0" anchor="t">
            <a:spAutoFit/>
          </a:bodyPr>
          <a:lstStyle/>
          <a:p>
            <a:pPr algn="ctr" defTabSz="609630">
              <a:lnSpc>
                <a:spcPts val="2587"/>
              </a:lnSpc>
            </a:pPr>
            <a:r>
              <a:rPr lang="en-US" sz="1848" err="1">
                <a:solidFill>
                  <a:srgbClr val="FFFFFF"/>
                </a:solidFill>
                <a:latin typeface="Arialle"/>
              </a:rPr>
              <a:t>octobre</a:t>
            </a:r>
            <a:r>
              <a:rPr lang="en-US" sz="1848">
                <a:solidFill>
                  <a:srgbClr val="FFFFFF"/>
                </a:solidFill>
                <a:latin typeface="Arialle"/>
              </a:rPr>
              <a:t> - 28 </a:t>
            </a:r>
            <a:r>
              <a:rPr lang="en-US" sz="1848" err="1">
                <a:solidFill>
                  <a:srgbClr val="FFFFFF"/>
                </a:solidFill>
                <a:latin typeface="Arialle"/>
              </a:rPr>
              <a:t>février</a:t>
            </a:r>
            <a:r>
              <a:rPr lang="en-US" sz="1848">
                <a:solidFill>
                  <a:srgbClr val="FFFFFF"/>
                </a:solidFill>
                <a:latin typeface="Arialle"/>
              </a:rPr>
              <a:t> 2023</a:t>
            </a:r>
          </a:p>
        </p:txBody>
      </p:sp>
      <p:pic>
        <p:nvPicPr>
          <p:cNvPr id="10" name="Picture 10"/>
          <p:cNvPicPr>
            <a:picLocks noChangeAspect="1"/>
          </p:cNvPicPr>
          <p:nvPr/>
        </p:nvPicPr>
        <p:blipFill>
          <a:blip r:embed="rId12"/>
          <a:srcRect r="843" b="1126"/>
          <a:stretch>
            <a:fillRect/>
          </a:stretch>
        </p:blipFill>
        <p:spPr>
          <a:xfrm>
            <a:off x="264866" y="170669"/>
            <a:ext cx="1114465" cy="588815"/>
          </a:xfrm>
          <a:prstGeom prst="rect">
            <a:avLst/>
          </a:prstGeom>
        </p:spPr>
      </p:pic>
      <p:pic>
        <p:nvPicPr>
          <p:cNvPr id="11" name="Picture 11"/>
          <p:cNvPicPr>
            <a:picLocks noChangeAspect="1"/>
          </p:cNvPicPr>
          <p:nvPr/>
        </p:nvPicPr>
        <p:blipFill>
          <a:blip r:embed="rId13"/>
          <a:srcRect r="488" b="697"/>
          <a:stretch>
            <a:fillRect/>
          </a:stretch>
        </p:blipFill>
        <p:spPr>
          <a:xfrm>
            <a:off x="10916145" y="77118"/>
            <a:ext cx="1135119" cy="9584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23AA5312-FA89-2529-09BC-B2B138801D79}"/>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B44DDE8-AC34-392E-2E79-33A6F9B8CF0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7F1F616-05EC-A002-B380-B65892BA4A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6" name="TextBox 8">
              <a:extLst>
                <a:ext uri="{FF2B5EF4-FFF2-40B4-BE49-F238E27FC236}">
                  <a16:creationId xmlns:a16="http://schemas.microsoft.com/office/drawing/2014/main" id="{19871006-AF2A-EAA4-E47F-2F1A91EE0E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84661DF-94AC-C650-EB0C-11BE00F493E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41151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4A243A8-81EF-218F-A50A-EE72FBBF8297}"/>
              </a:ext>
            </a:extLst>
          </p:cNvPr>
          <p:cNvSpPr txBox="1"/>
          <p:nvPr/>
        </p:nvSpPr>
        <p:spPr>
          <a:xfrm>
            <a:off x="1456018" y="3883223"/>
            <a:ext cx="9588700" cy="1287081"/>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cs typeface="Calibri"/>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957DA01B-5CCF-DA4E-A64F-64B5BA39B9B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97E26E3A-4466-9ED9-B573-A58EFD9CB4A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a:cs typeface="Calibri"/>
            </a:endParaRPr>
          </a:p>
          <a:p>
            <a:endParaRPr lang="fr-FR"/>
          </a:p>
          <a:p>
            <a:endParaRPr lang="fr-FR"/>
          </a:p>
        </p:txBody>
      </p:sp>
      <p:sp>
        <p:nvSpPr>
          <p:cNvPr id="2" name="ZoneTexte 6">
            <a:extLst>
              <a:ext uri="{FF2B5EF4-FFF2-40B4-BE49-F238E27FC236}">
                <a16:creationId xmlns:a16="http://schemas.microsoft.com/office/drawing/2014/main" id="{E2CB1D1D-7CF9-A915-BD31-E68EBFF1D867}"/>
              </a:ext>
            </a:extLst>
          </p:cNvPr>
          <p:cNvSpPr txBox="1"/>
          <p:nvPr/>
        </p:nvSpPr>
        <p:spPr>
          <a:xfrm>
            <a:off x="1524000" y="1183341"/>
            <a:ext cx="9448799" cy="452431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a:t>Nous savons que la démarche est vertueuse à partir du moment où tout le monde est concerné. </a:t>
            </a:r>
            <a:endParaRPr lang="en-US"/>
          </a:p>
          <a:p>
            <a:pPr algn="just"/>
            <a:r>
              <a:rPr lang="fr-FR"/>
              <a:t>Par ce critère, nous souhaitons savoir comment vous faites pour que toutes les familles (pratiquant(e)s, dirigeant(e)s, officiel(le)s, éducatrices/</a:t>
            </a:r>
            <a:r>
              <a:rPr lang="fr-FR" err="1"/>
              <a:t>teurs</a:t>
            </a:r>
            <a:r>
              <a:rPr lang="fr-FR"/>
              <a:t>, spectatrices/</a:t>
            </a:r>
            <a:r>
              <a:rPr lang="fr-FR" err="1"/>
              <a:t>teurs</a:t>
            </a:r>
            <a:r>
              <a:rPr lang="fr-FR"/>
              <a:t>…) du club soient impliquées dans la démarche.</a:t>
            </a:r>
            <a:endParaRPr lang="fr-FR">
              <a:cs typeface="Calibri"/>
            </a:endParaRPr>
          </a:p>
          <a:p>
            <a:endParaRPr lang="fr-FR"/>
          </a:p>
          <a:p>
            <a:endParaRPr lang="fr-FR"/>
          </a:p>
          <a:p>
            <a:endParaRPr lang="fr-FR"/>
          </a:p>
          <a:p>
            <a:endParaRPr lang="fr-FR"/>
          </a:p>
          <a:p>
            <a:endParaRPr lang="fr-FR"/>
          </a:p>
          <a:p>
            <a:endParaRPr lang="fr-FR"/>
          </a:p>
          <a:p>
            <a:pPr algn="just"/>
            <a:r>
              <a:rPr lang="fr-FR" b="1"/>
              <a:t>Les justificatifs attendus sont les images d’actions où tous (une grosse proportion) les membres sont impliqués, concernés.</a:t>
            </a:r>
            <a:endParaRPr lang="fr-FR" b="1">
              <a:cs typeface="Calibri"/>
            </a:endParaRPr>
          </a:p>
          <a:p>
            <a:pPr algn="just"/>
            <a:r>
              <a:rPr lang="fr-FR" b="1"/>
              <a:t>Il peut s’agir, d’actions sur l’arbitrage ouvert à tous, une réunion sur la posture attendue dans les tribunes, une journée de ramassage de déchets, une journée citoyenne…</a:t>
            </a:r>
            <a:endParaRPr lang="fr-FR" b="1">
              <a:cs typeface="Calibri"/>
            </a:endParaRPr>
          </a:p>
          <a:p>
            <a:endParaRPr lang="fr-FR"/>
          </a:p>
          <a:p>
            <a:endParaRPr lang="fr-FR"/>
          </a:p>
        </p:txBody>
      </p:sp>
      <p:grpSp>
        <p:nvGrpSpPr>
          <p:cNvPr id="3" name="Group 6">
            <a:extLst>
              <a:ext uri="{FF2B5EF4-FFF2-40B4-BE49-F238E27FC236}">
                <a16:creationId xmlns:a16="http://schemas.microsoft.com/office/drawing/2014/main" id="{6C1E1672-E886-C161-53FE-18B48C28BA3C}"/>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1F106E8C-9471-D038-B3B5-C62278129D5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9" name="TextBox 8">
              <a:extLst>
                <a:ext uri="{FF2B5EF4-FFF2-40B4-BE49-F238E27FC236}">
                  <a16:creationId xmlns:a16="http://schemas.microsoft.com/office/drawing/2014/main" id="{0348A673-51A8-3F6F-FEDA-DF63A1DA214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7538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D3AC7D0A-FE4D-EA3E-DF26-9F8FABF07FBB}"/>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A61C07E-5004-35CC-256D-A81647C9BBB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4A23B5-2D78-E87E-A932-7D3121486A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6" name="TextBox 8">
              <a:extLst>
                <a:ext uri="{FF2B5EF4-FFF2-40B4-BE49-F238E27FC236}">
                  <a16:creationId xmlns:a16="http://schemas.microsoft.com/office/drawing/2014/main" id="{3D5654A1-26A9-2BF6-D634-6A67225522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EA8EC25-17BF-8892-84F1-B10D776BF83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4664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2A18A2-0BE7-03EF-C516-F976501FC267}"/>
              </a:ext>
            </a:extLst>
          </p:cNvPr>
          <p:cNvSpPr txBox="1"/>
          <p:nvPr/>
        </p:nvSpPr>
        <p:spPr>
          <a:xfrm>
            <a:off x="1456018" y="3883223"/>
            <a:ext cx="9588700" cy="1287081"/>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D378E8EC-1884-F754-016A-29FFADB9BB2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6">
            <a:extLst>
              <a:ext uri="{FF2B5EF4-FFF2-40B4-BE49-F238E27FC236}">
                <a16:creationId xmlns:a16="http://schemas.microsoft.com/office/drawing/2014/main" id="{1EB92E1C-B21B-86F6-E773-5D585FAC736C}"/>
              </a:ext>
            </a:extLst>
          </p:cNvPr>
          <p:cNvSpPr txBox="1"/>
          <p:nvPr/>
        </p:nvSpPr>
        <p:spPr>
          <a:xfrm>
            <a:off x="1566809" y="1166217"/>
            <a:ext cx="9448799" cy="452431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a:t>Nous savons que l'engagement dans une démarche sociétale implique de s'entourer et de travailler avec des acteurs/</a:t>
            </a:r>
            <a:r>
              <a:rPr lang="fr-FR" err="1"/>
              <a:t>trices</a:t>
            </a:r>
            <a:r>
              <a:rPr lang="fr-FR"/>
              <a:t> locaux. </a:t>
            </a:r>
            <a:endParaRPr lang="en-US">
              <a:cs typeface="Calibri" panose="020F0502020204030204"/>
            </a:endParaRPr>
          </a:p>
          <a:p>
            <a:pPr algn="just"/>
            <a:r>
              <a:rPr lang="fr-FR"/>
              <a:t>Par ce critère, nous souhaitons savoir comment vous faites pour que votre démarche aille au-delà du club. </a:t>
            </a:r>
            <a:endParaRPr lang="fr-FR">
              <a:cs typeface="Calibri"/>
            </a:endParaRPr>
          </a:p>
          <a:p>
            <a:pPr algn="just"/>
            <a:endParaRPr lang="fr-FR">
              <a:cs typeface="Calibri"/>
            </a:endParaRPr>
          </a:p>
          <a:p>
            <a:pPr algn="just"/>
            <a:endParaRPr lang="fr-FR">
              <a:cs typeface="Calibri"/>
            </a:endParaRPr>
          </a:p>
          <a:p>
            <a:pPr algn="just"/>
            <a:endParaRPr lang="fr-FR">
              <a:cs typeface="Calibri"/>
            </a:endParaRPr>
          </a:p>
          <a:p>
            <a:pPr algn="just"/>
            <a:endParaRPr lang="fr-FR">
              <a:cs typeface="Calibri"/>
            </a:endParaRPr>
          </a:p>
          <a:p>
            <a:pPr algn="just"/>
            <a:endParaRPr lang="fr-FR">
              <a:cs typeface="Calibri"/>
            </a:endParaRPr>
          </a:p>
          <a:p>
            <a:pPr algn="just"/>
            <a:endParaRPr lang="fr-FR">
              <a:cs typeface="Calibri"/>
            </a:endParaRPr>
          </a:p>
          <a:p>
            <a:pPr algn="just"/>
            <a:r>
              <a:rPr lang="fr-FR" b="1"/>
              <a:t>Les justificatifs attendus sont des captures d'écran d'échanges et des images d’actions avec d'autres clubs et/ou institutions, acteurs locaux (association, commerçants etc..). </a:t>
            </a:r>
            <a:endParaRPr lang="fr-FR" b="1">
              <a:cs typeface="Calibri"/>
            </a:endParaRPr>
          </a:p>
          <a:p>
            <a:pPr algn="just"/>
            <a:r>
              <a:rPr lang="fr-FR" b="1"/>
              <a:t>Il peut s’agir, d’actions en lien avec votre Comité, votre Ligue, la mairie, des échanges avec l'Agence Régionale de Santé ou des associations spécialisées, actions RSE d'entreprises etc. </a:t>
            </a:r>
            <a:endParaRPr lang="fr-FR" b="1">
              <a:cs typeface="Calibri"/>
            </a:endParaRPr>
          </a:p>
          <a:p>
            <a:endParaRPr lang="fr-FR"/>
          </a:p>
          <a:p>
            <a:endParaRPr lang="fr-FR"/>
          </a:p>
        </p:txBody>
      </p:sp>
      <p:grpSp>
        <p:nvGrpSpPr>
          <p:cNvPr id="3" name="Group 6">
            <a:extLst>
              <a:ext uri="{FF2B5EF4-FFF2-40B4-BE49-F238E27FC236}">
                <a16:creationId xmlns:a16="http://schemas.microsoft.com/office/drawing/2014/main" id="{3FED3392-39CE-53B9-B122-C429618F434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DEE22C-8965-1BEC-F0F2-A8AA0BCDF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5E4A4A0A-8CAD-1A0E-3ED9-C703730E0DB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26580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EE86C296-25BB-9ABD-C5B3-FCDC53A6648C}"/>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3318E8A-2F94-6AD0-341F-481911C4775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1C3E75E-7095-5082-4BFF-740D7CD9603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6" name="TextBox 8">
              <a:extLst>
                <a:ext uri="{FF2B5EF4-FFF2-40B4-BE49-F238E27FC236}">
                  <a16:creationId xmlns:a16="http://schemas.microsoft.com/office/drawing/2014/main" id="{F8F2C1ED-4132-AC32-60B2-3A6E36DAD0A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AA7E89F-5A4F-4C01-BABA-FC105711F7B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90562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51227" y="868343"/>
            <a:ext cx="4999759" cy="5895396"/>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Au sein du plan Société et Mixités, nous retrouvons plusieurs thématiques, la première est le basket sans violence qui recense </a:t>
            </a:r>
            <a:r>
              <a:rPr lang="fr-FR" sz="1200" spc="19">
                <a:solidFill>
                  <a:srgbClr val="000000"/>
                </a:solidFill>
                <a:latin typeface="Montserrat Bold"/>
              </a:rPr>
              <a:t>toutes actions de lutte contre les violences verbales, physiques, psychologiques et sexuelles.​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violences​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obligations d'affichages </a:t>
            </a:r>
            <a:r>
              <a:rPr lang="fr-FR" sz="1200" spc="19">
                <a:solidFill>
                  <a:srgbClr val="000000"/>
                </a:solidFill>
                <a:latin typeface="Montserrat"/>
              </a:rPr>
              <a:t>des numéros d'aides sont respectées. Qu'au-delà de ces obligations, des ressources sont mises à disposition notamment via les affiches et kits envoyés par la FFBB.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violences verbales, physiques et psychologiques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plus spécifiques </a:t>
            </a:r>
            <a:r>
              <a:rPr lang="fr-FR" sz="1200" spc="19">
                <a:solidFill>
                  <a:srgbClr val="000000"/>
                </a:solidFill>
                <a:latin typeface="Montserrat"/>
              </a:rPr>
              <a:t>sur les violences sexuelles, le harcèlement et le bizutage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1 : BASKET SANS VIOLENCE​</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BD29C961-6547-8117-90DF-A4E5EF29FA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014" y="1167897"/>
            <a:ext cx="6015849" cy="48673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1 : BASKET SANS VIOLENCE</a:t>
            </a: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7C625438-BFD3-4289-7F8C-4244702A90FF}"/>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55F924DF-B830-FC82-EEF9-EA8D2E0B479D}"/>
              </a:ext>
            </a:extLst>
          </p:cNvPr>
          <p:cNvSpPr txBox="1"/>
          <p:nvPr/>
        </p:nvSpPr>
        <p:spPr>
          <a:xfrm>
            <a:off x="1200150" y="1085850"/>
            <a:ext cx="98774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cs typeface="Calibri"/>
            </a:endParaRPr>
          </a:p>
          <a:p>
            <a:endParaRPr lang="en-US"/>
          </a:p>
        </p:txBody>
      </p:sp>
      <p:sp>
        <p:nvSpPr>
          <p:cNvPr id="7" name="ZoneTexte 5">
            <a:extLst>
              <a:ext uri="{FF2B5EF4-FFF2-40B4-BE49-F238E27FC236}">
                <a16:creationId xmlns:a16="http://schemas.microsoft.com/office/drawing/2014/main" id="{B982E6A7-5FA5-2EF7-E2AF-DAD74F39B21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4E6B596D-5E3C-F691-2AB1-97820AE5B69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sans violence :</a:t>
            </a:r>
          </a:p>
        </p:txBody>
      </p:sp>
      <p:grpSp>
        <p:nvGrpSpPr>
          <p:cNvPr id="3" name="Group 6">
            <a:extLst>
              <a:ext uri="{FF2B5EF4-FFF2-40B4-BE49-F238E27FC236}">
                <a16:creationId xmlns:a16="http://schemas.microsoft.com/office/drawing/2014/main" id="{6402ADB2-8F23-1066-2CDF-EB1252A1924B}"/>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36F8C9D7-8B20-07A8-7D08-0FFD0F6B7C3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10" name="TextBox 8">
              <a:extLst>
                <a:ext uri="{FF2B5EF4-FFF2-40B4-BE49-F238E27FC236}">
                  <a16:creationId xmlns:a16="http://schemas.microsoft.com/office/drawing/2014/main" id="{3209A127-0A80-12FA-5A36-593EB9354E5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1935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F9CE78-5B96-2382-F971-BB6F27343137}"/>
              </a:ext>
            </a:extLst>
          </p:cNvPr>
          <p:cNvSpPr txBox="1"/>
          <p:nvPr/>
        </p:nvSpPr>
        <p:spPr>
          <a:xfrm>
            <a:off x="1284782" y="3934594"/>
            <a:ext cx="10230834" cy="2134698"/>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7617399-9836-FC85-63F8-20FAE88876CB}"/>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8E705B6-734E-946B-2670-4F5CC040E3A3}"/>
              </a:ext>
            </a:extLst>
          </p:cNvPr>
          <p:cNvSpPr txBox="1"/>
          <p:nvPr/>
        </p:nvSpPr>
        <p:spPr>
          <a:xfrm>
            <a:off x="1314450" y="1247775"/>
            <a:ext cx="10166279" cy="50697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La lutte contre toutes les formes de violences est un sujet majeur pour lequel les institutions et le réseau s'engagent. </a:t>
            </a:r>
            <a:endParaRPr lang="en-US">
              <a:ea typeface="+mn-lt"/>
              <a:cs typeface="+mn-lt"/>
            </a:endParaRPr>
          </a:p>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violences,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le kit Colosse aux pieds d'Argile envoyés dans l'ensemble des Ligues, </a:t>
            </a:r>
            <a:endParaRPr lang="fr-FR">
              <a:cs typeface="Calibri"/>
            </a:endParaRPr>
          </a:p>
          <a:p>
            <a:pPr marL="285750" indent="-285750" algn="just">
              <a:buFont typeface="Arial"/>
              <a:buChar char="•"/>
            </a:pPr>
            <a:r>
              <a:rPr lang="fr-FR">
                <a:cs typeface="Calibri"/>
              </a:rPr>
              <a:t>vous mettez à disposition d'autres ressources </a:t>
            </a: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la loi et des numéros d'aides aux victimes dans la structure</a:t>
            </a:r>
            <a:r>
              <a:rPr lang="en-US" b="1">
                <a:cs typeface="Arial"/>
              </a:rPr>
              <a:t>​</a:t>
            </a:r>
            <a:endParaRPr lang="en-US" b="1">
              <a:ea typeface="Calibri" panose="020F0502020204030204"/>
              <a:cs typeface="Arial"/>
            </a:endParaRPr>
          </a:p>
          <a:p>
            <a:pPr marL="285750" indent="-285750" algn="just">
              <a:buFont typeface="Arial"/>
              <a:buChar char="•"/>
            </a:pPr>
            <a:r>
              <a:rPr lang="fr-FR" b="1">
                <a:cs typeface="Arial"/>
              </a:rPr>
              <a:t>Photos justifiant l'affichage des campagnes fédérales dans la structure </a:t>
            </a:r>
            <a:endParaRPr lang="en-US" b="1">
              <a:cs typeface="Arial"/>
            </a:endParaRPr>
          </a:p>
          <a:p>
            <a:pPr marL="285750" indent="-285750" algn="just">
              <a:buFont typeface="Arial"/>
              <a:buChar char="•"/>
            </a:pPr>
            <a:r>
              <a:rPr lang="fr-FR" b="1">
                <a:cs typeface="Arial"/>
              </a:rPr>
              <a:t>Photos justifiant l'utilisation des kits CAPA envoyés dans chaque club ou toutes autres ressources (avec les jeunes, les </a:t>
            </a:r>
            <a:r>
              <a:rPr lang="fr-FR" b="1" err="1">
                <a:cs typeface="Arial"/>
              </a:rPr>
              <a:t>encadrant·es</a:t>
            </a:r>
            <a:r>
              <a:rPr lang="fr-FR" b="1">
                <a:cs typeface="Arial"/>
              </a:rPr>
              <a:t> etc.)</a:t>
            </a:r>
            <a:r>
              <a:rPr lang="en-US" b="1">
                <a:cs typeface="Arial"/>
              </a:rPr>
              <a:t>​</a:t>
            </a:r>
            <a:endParaRPr lang="en-US" b="1">
              <a:ea typeface="Calibri" panose="020F0502020204030204"/>
              <a:cs typeface="Arial"/>
            </a:endParaRPr>
          </a:p>
          <a:p>
            <a:pPr marL="285750" indent="-285750" algn="just">
              <a:buFont typeface="Arial,Sans-Serif"/>
              <a:buChar char="•"/>
            </a:pPr>
            <a:r>
              <a:rPr lang="fr-FR" b="1">
                <a:ea typeface="+mn-lt"/>
                <a:cs typeface="+mn-lt"/>
              </a:rPr>
              <a:t>Photos justifiant </a:t>
            </a:r>
            <a:r>
              <a:rPr lang="fr-FR" b="1">
                <a:cs typeface="Calibri"/>
              </a:rPr>
              <a:t>l'adhésion à une ou des association(s) de lutte contre les violences </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3" name="Group 6">
            <a:extLst>
              <a:ext uri="{FF2B5EF4-FFF2-40B4-BE49-F238E27FC236}">
                <a16:creationId xmlns:a16="http://schemas.microsoft.com/office/drawing/2014/main" id="{14726A8E-FD36-E018-33DA-14F64EFAD50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32F9846-06BE-6ED4-F1A5-07B1EAED61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63BE5CCD-85C3-E95C-C427-63A2F004BF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2508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B6D2BFB-C9E1-8136-5D86-23495B7D37D3}"/>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5B345364-C370-6E0B-6C28-EA46AEE6F740}"/>
              </a:ext>
            </a:extLst>
          </p:cNvPr>
          <p:cNvSpPr txBox="1"/>
          <p:nvPr/>
        </p:nvSpPr>
        <p:spPr>
          <a:xfrm>
            <a:off x="1200150" y="1085850"/>
            <a:ext cx="987742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ea typeface="Calibri"/>
              <a:cs typeface="Calibri"/>
            </a:endParaRPr>
          </a:p>
          <a:p>
            <a:endParaRPr lang="fr-FR">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DD3D705-BFBA-5B68-6341-DC3BAD5040F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1570139-752C-1A20-055C-86C58DE376A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EFBD6B3D-51AF-7A60-1D63-2DD8C83AEA7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ZoneTexte 8">
            <a:extLst>
              <a:ext uri="{FF2B5EF4-FFF2-40B4-BE49-F238E27FC236}">
                <a16:creationId xmlns:a16="http://schemas.microsoft.com/office/drawing/2014/main" id="{3F059943-A218-5597-7A75-E816C5C5483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3042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02DF4F-E2E5-79F4-3CCD-FDC621454096}"/>
              </a:ext>
            </a:extLst>
          </p:cNvPr>
          <p:cNvSpPr txBox="1"/>
          <p:nvPr/>
        </p:nvSpPr>
        <p:spPr>
          <a:xfrm>
            <a:off x="1147793" y="2949987"/>
            <a:ext cx="9674317" cy="2168946"/>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03F3DFF2-98B8-82C4-C871-2F524C6F2547}"/>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F4F49E6E-75B6-4366-ECDF-688EEEB4D860}"/>
              </a:ext>
            </a:extLst>
          </p:cNvPr>
          <p:cNvSpPr txBox="1"/>
          <p:nvPr/>
        </p:nvSpPr>
        <p:spPr>
          <a:xfrm>
            <a:off x="1200150" y="1085850"/>
            <a:ext cx="958632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a:t>
            </a: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 en place </a:t>
            </a:r>
          </a:p>
          <a:p>
            <a:pPr marL="285750" indent="-285750" algn="just">
              <a:buFont typeface="Arial"/>
              <a:buChar char="•"/>
            </a:pPr>
            <a:r>
              <a:rPr lang="fr-FR" b="1">
                <a:ea typeface="+mn-lt"/>
                <a:cs typeface="+mn-lt"/>
              </a:rPr>
              <a:t>Photos et explications justifiant l'utilisation des campagnes ministériels et/ou fédérales </a:t>
            </a:r>
            <a:endParaRPr lang="fr-FR" b="1">
              <a:cs typeface="Calibri"/>
            </a:endParaRP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(ex : diffusion et travail sur les insultes entendues, mises en relation avec des psychologues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9AAA6F4B-FB35-B84A-AE5A-25AF95737EDF}"/>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40D7E4F-2706-5DB3-C819-35EC98E1E85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15B7C537-A7B4-33DD-FAFE-30592B7E0A1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243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351522" y="1236133"/>
            <a:ext cx="9797142" cy="4524315"/>
          </a:xfrm>
          <a:prstGeom prst="rect">
            <a:avLst/>
          </a:prstGeom>
        </p:spPr>
        <p:txBody>
          <a:bodyPr wrap="square" lIns="91440" tIns="45720" rIns="91440" bIns="45720" anchor="t">
            <a:spAutoFit/>
          </a:bodyPr>
          <a:lstStyle/>
          <a:p>
            <a:pPr algn="just"/>
            <a:r>
              <a:rPr lang="fr-FR" dirty="0">
                <a:latin typeface="Arial"/>
                <a:cs typeface="Arial"/>
              </a:rPr>
              <a:t>Le Label FFBB Citoyen MAIF récompense les </a:t>
            </a:r>
            <a:r>
              <a:rPr lang="fr-FR" b="1" dirty="0">
                <a:latin typeface="Arial"/>
                <a:cs typeface="Arial"/>
              </a:rPr>
              <a:t>clubs volontaires ayant une démarche pérenne et globale</a:t>
            </a:r>
            <a:r>
              <a:rPr lang="fr-FR" dirty="0">
                <a:latin typeface="Arial"/>
                <a:cs typeface="Arial"/>
              </a:rPr>
              <a:t>, visant des valeurs citoyennes, responsables, sociétales, respectueuses, mixtes…</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Label FFBB Citoyen MAIF se décline en </a:t>
            </a:r>
            <a:r>
              <a:rPr lang="fr-FR" b="1" dirty="0">
                <a:latin typeface="Arial"/>
                <a:cs typeface="Arial"/>
              </a:rPr>
              <a:t>8 thématiques s'appuyant sur </a:t>
            </a:r>
            <a:r>
              <a:rPr lang="fr-FR" b="1">
                <a:latin typeface="Arial"/>
                <a:cs typeface="Arial"/>
              </a:rPr>
              <a:t>plan FFBB 2024 « Société et Mixités »</a:t>
            </a:r>
            <a:r>
              <a:rPr lang="fr-FR">
                <a:latin typeface="Arial"/>
                <a:cs typeface="Arial"/>
              </a:rPr>
              <a:t>. </a:t>
            </a:r>
            <a:r>
              <a:rPr lang="fr-FR" dirty="0">
                <a:latin typeface="Arial"/>
                <a:cs typeface="Arial"/>
              </a:rPr>
              <a:t>Chacune de ces thématiques compte 4 critères. Ces critères sont évalués selon une notation de 0 à 3.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club candidat peut présenter des actions réalisées en 2021/2022, 2022/2023 et également celles planifiées pour 2023/2024. </a:t>
            </a:r>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Pour être évaluées, </a:t>
            </a:r>
            <a:r>
              <a:rPr lang="fr-FR" b="1" dirty="0">
                <a:latin typeface="Arial"/>
                <a:cs typeface="Arial"/>
              </a:rPr>
              <a:t>les actions présentées doivent être justifiées </a:t>
            </a:r>
            <a:r>
              <a:rPr lang="fr-FR" dirty="0">
                <a:latin typeface="Arial"/>
                <a:cs typeface="Arial"/>
              </a:rPr>
              <a:t>(capture d’écran, photos, vidéo, article de presse, lien internet…). </a:t>
            </a:r>
            <a:endParaRPr lang="fr-FR" dirty="0">
              <a:latin typeface="Arial" panose="020B0604020202020204" pitchFamily="34" charset="0"/>
              <a:cs typeface="Arial" panose="020B0604020202020204" pitchFamily="34" charset="0"/>
            </a:endParaRPr>
          </a:p>
          <a:p>
            <a:pPr algn="just"/>
            <a:r>
              <a:rPr lang="fr-FR" dirty="0">
                <a:latin typeface="Arial"/>
                <a:cs typeface="Arial"/>
              </a:rPr>
              <a:t>Les projets d’actions planifiées pour 2023/2024 (ou non encore réalisées à la date du dépôt de dossier) doivent être présentés de façon précise (objectif, date, lieu, moyens humains matériels financiers, critères d’évaluation…). </a:t>
            </a:r>
            <a:endParaRPr lang="fr-FR" dirty="0">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464F3335-37C5-D851-E571-59E70C958FE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CF2D609-5859-08FC-0150-5A2DB89AE8F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5" name="TextBox 8">
              <a:extLst>
                <a:ext uri="{FF2B5EF4-FFF2-40B4-BE49-F238E27FC236}">
                  <a16:creationId xmlns:a16="http://schemas.microsoft.com/office/drawing/2014/main" id="{0A49D2DF-24CA-8E04-AC87-258DF0D76F1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46168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FF93DA0-49BA-3ACC-24D2-3756B636CB2D}"/>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C382DE3-29E7-C637-50AF-82223F0444D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EC2A28-C978-C5BC-42D4-3BE979AF7A3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9E49FAB0-F0DC-1939-5717-A04420D9E6E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EF9FE0A-579C-C7DC-57FE-CEA350BCC41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79973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5802ACC-D60C-C9EB-034E-79A9F482147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a:extLst>
              <a:ext uri="{FF2B5EF4-FFF2-40B4-BE49-F238E27FC236}">
                <a16:creationId xmlns:a16="http://schemas.microsoft.com/office/drawing/2014/main" id="{82070D9B-6109-8D8E-E753-2E847B9E1D20}"/>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Sans-Serif"/>
              <a:buChar char="•"/>
            </a:pPr>
            <a:r>
              <a:rPr lang="fr-FR">
                <a:ea typeface="+mn-lt"/>
                <a:cs typeface="+mn-lt"/>
              </a:rPr>
              <a:t>votre club met en place des actions de sensibilisations, </a:t>
            </a:r>
            <a:endParaRPr lang="en-US">
              <a:ea typeface="+mn-lt"/>
              <a:cs typeface="+mn-lt"/>
            </a:endParaRPr>
          </a:p>
          <a:p>
            <a:pPr marL="285750" indent="-285750" algn="just">
              <a:buFont typeface="Arial,Sans-Serif"/>
              <a:buChar char="•"/>
            </a:pPr>
            <a:r>
              <a:rPr lang="fr-FR">
                <a:ea typeface="+mn-lt"/>
                <a:cs typeface="+mn-lt"/>
              </a:rPr>
              <a:t>votre club utilise les campagnes fédérales, </a:t>
            </a:r>
            <a:endParaRPr lang="en-US">
              <a:ea typeface="+mn-lt"/>
              <a:cs typeface="+mn-lt"/>
            </a:endParaRPr>
          </a:p>
          <a:p>
            <a:pPr marL="285750" indent="-285750" algn="just">
              <a:buFont typeface="Arial,Sans-Serif"/>
              <a:buChar char="•"/>
            </a:pPr>
            <a:r>
              <a:rPr lang="fr-FR">
                <a:ea typeface="+mn-lt"/>
                <a:cs typeface="+mn-lt"/>
              </a:rPr>
              <a:t>votre club incite ses adhérent.es à se former, </a:t>
            </a:r>
            <a:endParaRPr lang="en-US">
              <a:ea typeface="+mn-lt"/>
              <a:cs typeface="+mn-lt"/>
            </a:endParaRPr>
          </a:p>
          <a:p>
            <a:pPr marL="285750" indent="-285750" algn="just">
              <a:buFont typeface="Arial,Sans-Serif"/>
              <a:buChar char="•"/>
            </a:pPr>
            <a:r>
              <a:rPr lang="fr-FR">
                <a:ea typeface="+mn-lt"/>
                <a:cs typeface="+mn-lt"/>
              </a:rPr>
              <a:t>votre club prend des mesures particulières </a:t>
            </a:r>
            <a:endParaRPr lang="fr-FR"/>
          </a:p>
          <a:p>
            <a:pPr marL="285750" indent="-285750" algn="just">
              <a:buFont typeface="Arial,Sans-Serif"/>
              <a:buChar char="•"/>
            </a:pPr>
            <a:endParaRPr lang="fr-FR">
              <a:cs typeface="Calibri"/>
            </a:endParaRPr>
          </a:p>
          <a:p>
            <a:pPr marL="285750" indent="-285750" algn="just">
              <a:buFont typeface="Arial,Sans-Serif"/>
              <a:buChar char="•"/>
            </a:pPr>
            <a:endParaRPr lang="fr-FR">
              <a:cs typeface="Calibri"/>
            </a:endParaRPr>
          </a:p>
          <a:p>
            <a:pPr algn="just"/>
            <a:r>
              <a:rPr lang="fr-FR" b="1">
                <a:cs typeface="Calibri"/>
              </a:rPr>
              <a:t>Les potentiels justificatifs attendus : </a:t>
            </a:r>
            <a:endParaRPr lang="fr-FR">
              <a:cs typeface="Calibri"/>
            </a:endParaRPr>
          </a:p>
          <a:p>
            <a:pPr marL="285750" indent="-285750" algn="just">
              <a:buFont typeface="Arial"/>
              <a:buChar char="•"/>
            </a:pPr>
            <a:r>
              <a:rPr lang="fr-FR" b="1">
                <a:cs typeface="Calibri"/>
              </a:rPr>
              <a:t>Photos et explications justifiants toutes actions de sensibilisation mis en place (ex : faire intervenir une association spécialisée)</a:t>
            </a:r>
          </a:p>
          <a:p>
            <a:pPr marL="285750" indent="-285750" algn="just">
              <a:buFont typeface="Arial"/>
              <a:buChar char="•"/>
            </a:pPr>
            <a:r>
              <a:rPr lang="fr-FR" b="1">
                <a:cs typeface="Calibri"/>
              </a:rPr>
              <a:t>Photos et explications justifiants l'utilisation des campagnes ministériels et/ou fédérales   </a:t>
            </a:r>
          </a:p>
          <a:p>
            <a:pPr marL="285750" indent="-285750" algn="just">
              <a:buFont typeface="Arial"/>
              <a:buChar char="•"/>
            </a:pPr>
            <a:r>
              <a:rPr lang="fr-FR" b="1">
                <a:cs typeface="Calibri"/>
              </a:rPr>
              <a:t>Photos et explications justifiants toutes initiatives mises en place dans le club (ex :  exposition sur la thématique)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143D392-6A2D-61B7-46EA-B737F93D583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B6256F9-FE05-107F-45CA-7F0A61967A8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734D9315-6E63-FD3A-E9DB-F11F2101C3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81184"/>
            <a:ext cx="10149380" cy="2561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178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3A47B4B-4BBE-D328-C76B-54CEA3305DCA}"/>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1859AA3-C8C8-6550-0D2F-6E5FB2A99CB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B05D783-8963-C0A1-85AE-AE70CE6A559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F4D5F238-28E8-0BB1-1B6E-43E23185F7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26311D-31D0-9C84-47B5-2BEF6653A9B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13225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99CD1890-4315-4C76-AF6D-57EB68B1E7D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36C0763-FC8B-2718-D1F1-242D0F26791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4EA3262-6810-BC0C-A12C-F4FE38CCFF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9E603CC-1A60-F4DC-CF9F-E7D5073E71A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6577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FDE6198-06EF-1FF5-DD0E-4520E99B6C2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950921-BF2F-2440-8CEC-4FF2DA4570C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8F053AA3-51F2-4F13-AE6A-AABE5D70FB0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E1CD251-F33F-7F1C-B651-7DE44D2D4D5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0595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65504" y="749714"/>
            <a:ext cx="5166964" cy="5626092"/>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deuxième thématique est le basket respectueux qui recense </a:t>
            </a:r>
            <a:r>
              <a:rPr lang="fr-FR" sz="1200" b="1" spc="19">
                <a:solidFill>
                  <a:srgbClr val="000000"/>
                </a:solidFill>
                <a:latin typeface="Montserrat"/>
              </a:rPr>
              <a:t>toutes</a:t>
            </a:r>
            <a:r>
              <a:rPr lang="fr-FR" sz="1200" spc="19">
                <a:solidFill>
                  <a:srgbClr val="000000"/>
                </a:solidFill>
                <a:latin typeface="Montserrat"/>
              </a:rPr>
              <a:t> </a:t>
            </a:r>
            <a:r>
              <a:rPr lang="fr-FR" sz="1200" b="1" spc="19">
                <a:solidFill>
                  <a:srgbClr val="000000"/>
                </a:solidFill>
                <a:latin typeface="Montserrat"/>
              </a:rPr>
              <a:t>actions de lutte contre les incivilités et les discriminations.​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incivilités et les discriminations​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campagnes fédérales </a:t>
            </a:r>
            <a:r>
              <a:rPr lang="fr-FR" sz="1200" spc="19">
                <a:solidFill>
                  <a:srgbClr val="000000"/>
                </a:solidFill>
                <a:latin typeface="Montserrat"/>
              </a:rPr>
              <a:t>sont utilisées et que des ressources sont mises à dispositions des </a:t>
            </a:r>
            <a:r>
              <a:rPr lang="fr-FR" sz="1200" spc="19" err="1">
                <a:solidFill>
                  <a:srgbClr val="000000"/>
                </a:solidFill>
                <a:latin typeface="Montserrat"/>
              </a:rPr>
              <a:t>licencié·es</a:t>
            </a:r>
            <a:r>
              <a:rPr lang="fr-FR" sz="1200" spc="19">
                <a:solidFill>
                  <a:srgbClr val="000000"/>
                </a:solidFill>
                <a:latin typeface="Montserrat"/>
              </a:rPr>
              <a:t>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les incivilités sont mises en place, entendu ici comme un agissement qui contrevient aux règles sociales qui régissent la vie en communauté (ex : impolitesse, dégradation de matériel etc.).​</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a:t>
            </a:r>
            <a:r>
              <a:rPr lang="fr-FR" sz="1200" spc="19">
                <a:solidFill>
                  <a:srgbClr val="000000"/>
                </a:solidFill>
                <a:latin typeface="Montserrat"/>
              </a:rPr>
              <a:t> ou des actions phares de lutte contre les discriminations sont mises en place, défini comme un traitement défavorable envers une personne sur un critère défini par la loi dans une situation défini par loi (ex: sexisme, racisme, </a:t>
            </a:r>
            <a:r>
              <a:rPr lang="fr-FR" sz="1200" spc="19" err="1">
                <a:solidFill>
                  <a:srgbClr val="000000"/>
                </a:solidFill>
                <a:latin typeface="Montserrat"/>
              </a:rPr>
              <a:t>lgbtphobie</a:t>
            </a:r>
            <a:r>
              <a:rPr lang="fr-FR" sz="1200" spc="19">
                <a:solidFill>
                  <a:srgbClr val="000000"/>
                </a:solidFill>
                <a:latin typeface="Montserrat"/>
              </a:rPr>
              <a:t> etc.).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2 : BASKET RESPECTUEUX​</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62F8CCA1-83B8-5204-57B7-B32253FAE4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09" y="1019030"/>
            <a:ext cx="6358575" cy="42681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2 : BASKET RESPECTUEUX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5">
            <a:extLst>
              <a:ext uri="{FF2B5EF4-FFF2-40B4-BE49-F238E27FC236}">
                <a16:creationId xmlns:a16="http://schemas.microsoft.com/office/drawing/2014/main" id="{8DE4B90A-C928-9F99-563D-B029230319D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775EFA-8E7A-F451-C0AD-2BF9E076B2D8}"/>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respectueux :</a:t>
            </a:r>
          </a:p>
        </p:txBody>
      </p:sp>
      <p:grpSp>
        <p:nvGrpSpPr>
          <p:cNvPr id="2" name="Group 6">
            <a:extLst>
              <a:ext uri="{FF2B5EF4-FFF2-40B4-BE49-F238E27FC236}">
                <a16:creationId xmlns:a16="http://schemas.microsoft.com/office/drawing/2014/main" id="{DF407C91-FA58-6AB0-21D0-13FFFC011A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ACD9B0B-079A-3E62-3351-803624AD249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53960F08-CDD4-CAA2-32E5-03E205DC88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3180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BDBE5DAF-FE5B-F9EE-9044-689FFE57ED91}"/>
              </a:ext>
            </a:extLst>
          </p:cNvPr>
          <p:cNvSpPr txBox="1"/>
          <p:nvPr/>
        </p:nvSpPr>
        <p:spPr>
          <a:xfrm>
            <a:off x="1314450" y="1247775"/>
            <a:ext cx="103632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incivilités et les discriminations,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des kits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r>
              <a:rPr lang="fr-FR" b="1"/>
              <a:t>Les potentiels justificatifs attendus : </a:t>
            </a:r>
            <a:r>
              <a:rPr lang="en-US" b="1"/>
              <a:t>​</a:t>
            </a:r>
            <a:endParaRPr lang="en-US" b="1">
              <a:cs typeface="Calibri"/>
            </a:endParaRPr>
          </a:p>
          <a:p>
            <a:pPr marL="285750" indent="-285750">
              <a:buFont typeface="Arial"/>
              <a:buChar char="•"/>
            </a:pPr>
            <a:r>
              <a:rPr lang="fr-FR" b="1">
                <a:cs typeface="Arial"/>
              </a:rPr>
              <a:t>Photos justifiants l'affichage de la loi et des numéros d'aides aux victimes dans la structure</a:t>
            </a:r>
            <a:r>
              <a:rPr lang="en-US" b="1">
                <a:cs typeface="Arial"/>
              </a:rPr>
              <a:t>​</a:t>
            </a:r>
            <a:endParaRPr lang="en-US" b="1">
              <a:ea typeface="Calibri" panose="020F0502020204030204"/>
              <a:cs typeface="Arial"/>
            </a:endParaRPr>
          </a:p>
          <a:p>
            <a:pPr marL="285750" indent="-285750">
              <a:buFont typeface="Arial"/>
              <a:buChar char="•"/>
            </a:pPr>
            <a:r>
              <a:rPr lang="fr-FR" b="1">
                <a:cs typeface="Arial"/>
              </a:rPr>
              <a:t>Photos justifiants l'affichage des campagnes fédérales dans la structure (</a:t>
            </a:r>
            <a:r>
              <a:rPr lang="en-US" b="1">
                <a:ea typeface="+mn-lt"/>
                <a:cs typeface="+mn-lt"/>
              </a:rPr>
              <a:t>U</a:t>
            </a:r>
            <a:r>
              <a:rPr lang="fr-FR" b="1">
                <a:ea typeface="+mn-lt"/>
                <a:cs typeface="+mn-lt"/>
              </a:rPr>
              <a:t>n différend, une différence)</a:t>
            </a:r>
            <a:endParaRPr lang="fr-FR" b="1">
              <a:ea typeface="Calibri" panose="020F0502020204030204"/>
              <a:cs typeface="Calibri"/>
            </a:endParaRPr>
          </a:p>
          <a:p>
            <a:pPr marL="285750" indent="-285750">
              <a:buFont typeface="Arial"/>
              <a:buChar char="•"/>
            </a:pPr>
            <a:r>
              <a:rPr lang="fr-FR" b="1">
                <a:cs typeface="Calibri"/>
              </a:rPr>
              <a:t>Photos justifiants </a:t>
            </a:r>
            <a:r>
              <a:rPr lang="fr-FR" b="1">
                <a:ea typeface="+mn-lt"/>
                <a:cs typeface="+mn-lt"/>
              </a:rPr>
              <a:t>l'adhésion à une ou des association(s) de lutte contre les discriminations</a:t>
            </a:r>
            <a:endParaRPr lang="fr-FR" b="1">
              <a:cs typeface="Calibri"/>
            </a:endParaRPr>
          </a:p>
          <a:p>
            <a:pPr marL="285750" indent="-285750">
              <a:buFont typeface="Arial"/>
              <a:buChar char="•"/>
            </a:pPr>
            <a:r>
              <a:rPr lang="fr-FR" b="1">
                <a:cs typeface="Arial"/>
              </a:rPr>
              <a:t>Photos justifiants l'utilisation de kits spécifiques</a:t>
            </a:r>
            <a:endParaRPr lang="en-US" b="1">
              <a:ea typeface="Calibri" panose="020F0502020204030204"/>
              <a:cs typeface="Arial"/>
            </a:endParaRPr>
          </a:p>
          <a:p>
            <a:pPr marL="285750" indent="-285750">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C707FD44-6082-D572-9446-0FA9C0E2429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84F2FE2-AA3B-A5C8-569A-2B8253E2B4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E88445ED-B917-4AAD-47E3-0F37A2B57F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Rectangle 7">
            <a:extLst>
              <a:ext uri="{FF2B5EF4-FFF2-40B4-BE49-F238E27FC236}">
                <a16:creationId xmlns:a16="http://schemas.microsoft.com/office/drawing/2014/main" id="{A6030B9E-C64B-F5C4-DE16-93A55E188B95}"/>
              </a:ext>
            </a:extLst>
          </p:cNvPr>
          <p:cNvSpPr/>
          <p:nvPr/>
        </p:nvSpPr>
        <p:spPr>
          <a:xfrm>
            <a:off x="1286537" y="3649004"/>
            <a:ext cx="10115133" cy="19022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20659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AFD3511-A3A1-8133-CEDE-DB48E29AFCA3}"/>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AF5BBEE-BBA2-A436-C2EA-EAAFCDE6D23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65E2F351-6EF0-541D-E4DC-960DA8ED0BF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039D88E-0CC7-2D65-8A54-768C969B7A7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802209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2.2 : Mettre en place une ou des action(s) de sensibilisation aux incivilités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2229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314B871A-7E0C-2D4C-A850-4D0B006E804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(Parents Fair-play),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r>
              <a:rPr lang="fr-FR" b="1">
                <a:cs typeface="Calibri"/>
              </a:rPr>
              <a:t>Les potentiels justificatifs attendus : </a:t>
            </a:r>
          </a:p>
          <a:p>
            <a:pPr marL="285750" indent="-285750">
              <a:buFont typeface="Arial"/>
              <a:buChar char="•"/>
            </a:pPr>
            <a:r>
              <a:rPr lang="fr-FR" b="1">
                <a:cs typeface="Calibri"/>
              </a:rPr>
              <a:t>Photos et explications justifiants toutes actions de sensibilisation mis en place </a:t>
            </a:r>
          </a:p>
          <a:p>
            <a:pPr marL="285750" indent="-285750">
              <a:buFont typeface="Arial"/>
              <a:buChar char="•"/>
            </a:pPr>
            <a:r>
              <a:rPr lang="fr-FR" b="1">
                <a:cs typeface="Calibri"/>
              </a:rPr>
              <a:t>Photos et explications justifiants l'utilisation de la campagne parents fair-play  </a:t>
            </a:r>
          </a:p>
          <a:p>
            <a:pPr marL="285750" indent="-285750">
              <a:buFont typeface="Arial"/>
              <a:buChar char="•"/>
            </a:pPr>
            <a:r>
              <a:rPr lang="fr-FR" b="1">
                <a:cs typeface="Calibri"/>
              </a:rPr>
              <a:t>Photos et explications justifiants toutes initiatives mises en place dans le club (ex : attentions particulières lors de l'accueil des supporters, signe distinctif pour les arbitres en apprentissage etc.) </a:t>
            </a:r>
          </a:p>
          <a:p>
            <a:pPr marL="285750" indent="-285750">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B7F3CCC2-C6F7-5079-3F51-B5D5E8F31FBC}"/>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A111D43-028B-6771-2272-05EF3B51CCD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D50A5618-5D4B-62D2-FFD0-D6D0BD2A5F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938375"/>
            <a:ext cx="10132256" cy="22019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7502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410789" y="1168400"/>
            <a:ext cx="9797142" cy="4524315"/>
          </a:xfrm>
          <a:prstGeom prst="rect">
            <a:avLst/>
          </a:prstGeom>
        </p:spPr>
        <p:txBody>
          <a:bodyPr wrap="square" lIns="91440" tIns="45720" rIns="91440" bIns="45720" anchor="t">
            <a:spAutoFit/>
          </a:bodyPr>
          <a:lstStyle/>
          <a:p>
            <a:pPr algn="just"/>
            <a:r>
              <a:rPr lang="fr-FR">
                <a:latin typeface="Arial"/>
                <a:cs typeface="Arial"/>
              </a:rPr>
              <a:t>L’analyse du dossier sera partagée entre les commissions régionales et deux membres de la commission fédérale Société et Mixités.</a:t>
            </a:r>
          </a:p>
          <a:p>
            <a:pPr algn="just"/>
            <a:endParaRPr lang="fr-FR">
              <a:latin typeface="Arial" panose="020B0604020202020204" pitchFamily="34" charset="0"/>
              <a:cs typeface="Arial" panose="020B0604020202020204" pitchFamily="34" charset="0"/>
            </a:endParaRPr>
          </a:p>
          <a:p>
            <a:pPr algn="just"/>
            <a:r>
              <a:rPr lang="fr-FR">
                <a:latin typeface="Arial"/>
                <a:cs typeface="Arial"/>
              </a:rPr>
              <a:t>Toute association affiliée à la FFBB ayant des licenciés dans au moins une des pratiques fédérales peut candidater au Label.</a:t>
            </a:r>
          </a:p>
          <a:p>
            <a:pPr algn="just"/>
            <a:endParaRPr lang="fr-FR">
              <a:latin typeface="Arial" panose="020B0604020202020204" pitchFamily="34" charset="0"/>
              <a:cs typeface="Arial" panose="020B0604020202020204" pitchFamily="34" charset="0"/>
            </a:endParaRPr>
          </a:p>
          <a:p>
            <a:pPr algn="just"/>
            <a:r>
              <a:rPr lang="fr-FR" b="1">
                <a:latin typeface="Arial"/>
                <a:cs typeface="Arial"/>
              </a:rPr>
              <a:t>Le dossier de candidature doit parvenir à </a:t>
            </a:r>
            <a:r>
              <a:rPr lang="fr-FR" b="1">
                <a:latin typeface="Arial"/>
                <a:cs typeface="Arial"/>
                <a:hlinkClick r:id="rId2"/>
              </a:rPr>
              <a:t>citoyenne@ffbb.com</a:t>
            </a:r>
            <a:r>
              <a:rPr lang="fr-FR" b="1">
                <a:latin typeface="Arial"/>
                <a:cs typeface="Arial"/>
              </a:rPr>
              <a:t> au plus tard le 28/02/2023. </a:t>
            </a:r>
          </a:p>
          <a:p>
            <a:pPr algn="just"/>
            <a:endParaRPr lang="fr-FR">
              <a:latin typeface="Arial" panose="020B0604020202020204" pitchFamily="34" charset="0"/>
              <a:cs typeface="Arial" panose="020B0604020202020204" pitchFamily="34" charset="0"/>
            </a:endParaRPr>
          </a:p>
          <a:p>
            <a:pPr algn="just"/>
            <a:r>
              <a:rPr lang="fr-FR">
                <a:latin typeface="Arial"/>
                <a:cs typeface="Arial"/>
              </a:rPr>
              <a:t>Le label sera acquis pour les saisons: 2022/2023, 2023/2024, 2024/2025. </a:t>
            </a:r>
          </a:p>
          <a:p>
            <a:pPr algn="just"/>
            <a:r>
              <a:rPr lang="fr-FR">
                <a:latin typeface="Arial"/>
                <a:cs typeface="Arial"/>
              </a:rPr>
              <a:t>Pour postuler au renouvellement du label 2025/2026, le dossier devra être déposé au plus tard le 28/02/2025.</a:t>
            </a:r>
          </a:p>
          <a:p>
            <a:pPr algn="just"/>
            <a:endParaRPr lang="fr-FR">
              <a:latin typeface="Arial" panose="020B0604020202020204" pitchFamily="34" charset="0"/>
              <a:cs typeface="Arial" panose="020B0604020202020204" pitchFamily="34" charset="0"/>
            </a:endParaRPr>
          </a:p>
          <a:p>
            <a:pPr algn="just"/>
            <a:r>
              <a:rPr lang="fr-FR">
                <a:latin typeface="Arial"/>
                <a:cs typeface="Arial"/>
              </a:rPr>
              <a:t>En complément du présent support, le club candidat est libre de déposer  (ou non) des documents complémentaires (projet club, </a:t>
            </a:r>
            <a:r>
              <a:rPr lang="fr-FR" err="1">
                <a:latin typeface="Arial"/>
                <a:cs typeface="Arial"/>
              </a:rPr>
              <a:t>video</a:t>
            </a:r>
            <a:r>
              <a:rPr lang="fr-FR">
                <a:latin typeface="Arial"/>
                <a:cs typeface="Arial"/>
              </a:rPr>
              <a:t>…)</a:t>
            </a:r>
          </a:p>
          <a:p>
            <a:pPr algn="just"/>
            <a:endParaRPr lang="fr-FR">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8635A251-C89F-600B-1F80-066C8A61B43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C9359D1-0869-4058-61F9-8E4A09E8B70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5" name="TextBox 8">
              <a:extLst>
                <a:ext uri="{FF2B5EF4-FFF2-40B4-BE49-F238E27FC236}">
                  <a16:creationId xmlns:a16="http://schemas.microsoft.com/office/drawing/2014/main" id="{D34B8738-6F8A-213E-8F1C-1E36CBA5AB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302727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incivilités​</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75F017E-66F5-FC6B-C56C-F49E719E6D0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CFC76B-D096-C513-8263-B4AFDD0D47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48737F20-9EB5-A7A6-851D-1F4904587A9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90A688B-9D69-E346-37E4-DEF69CF633D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26107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7867C51E-C2F4-736C-AA5E-7A85C855EB8B}"/>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buFont typeface="Arial,Sans-Serif"/>
              <a:buChar char="•"/>
            </a:pPr>
            <a:r>
              <a:rPr lang="fr-FR">
                <a:cs typeface="Calibri"/>
              </a:rPr>
              <a:t>votre club utilise les campagnes fédérales (</a:t>
            </a:r>
            <a:r>
              <a:rPr lang="fr-FR">
                <a:ea typeface="+mn-lt"/>
                <a:cs typeface="+mn-lt"/>
              </a:rPr>
              <a:t>un différend et une différence</a:t>
            </a:r>
            <a:r>
              <a:rPr lang="fr-FR">
                <a:cs typeface="Calibri"/>
              </a:rPr>
              <a:t>),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justifiants toutes actions de sensibilisation mis en place </a:t>
            </a:r>
          </a:p>
          <a:p>
            <a:pPr marL="285750" indent="-285750" algn="just">
              <a:buFont typeface="Arial"/>
              <a:buChar char="•"/>
            </a:pPr>
            <a:r>
              <a:rPr lang="fr-FR" b="1">
                <a:cs typeface="Calibri"/>
              </a:rPr>
              <a:t>Photos et explications justifiants l'utilisation et la mise en place d'action autour de la campagne un différend et une différence</a:t>
            </a:r>
          </a:p>
          <a:p>
            <a:pPr marL="285750" indent="-285750" algn="just">
              <a:buFont typeface="Arial"/>
              <a:buChar char="•"/>
            </a:pPr>
            <a:r>
              <a:rPr lang="fr-FR" b="1">
                <a:cs typeface="Calibri"/>
              </a:rPr>
              <a:t>Photos et explications justifiants toutes initiatives mises en place dans le club (ex :  semaine contre le racisme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84D1E586-D279-ECA2-D4AE-5DA3CA2E6ED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2F586B14-DA49-1A5B-0A90-E6B6A4856A3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6AF22995-6368-32AC-401B-5CC1E7FA79D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21251"/>
            <a:ext cx="10046638" cy="25443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7260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endParaRPr lang="en-US">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E7A437-6936-B915-75CE-11337CB8E55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BC1362-5D86-E4BF-C113-28A2F3797E4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1274AAB8-37FD-733A-1A85-D92CA2AA79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B521F5D-8081-D98B-A827-B3F85746551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38918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F0D56B2-6E73-6ECC-CFB7-19B5F90EAAF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9A77554-A424-BA3A-9A1D-492CCD4DAE8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95BA12E8-4176-7DD5-02C9-135572AC8B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69803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723E587-DBB8-8E05-AB45-8B0A7C5B83A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5DF543-0120-C628-E1E7-1233004E445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D2D0E0F-4900-26B8-D1B6-55340E3A0F8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DCD76EF-CF37-D28C-4DAB-AD6B5064EA6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204290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4673"/>
            <a:ext cx="6889898" cy="6872673"/>
          </a:xfrm>
          <a:prstGeom prst="rect">
            <a:avLst/>
          </a:prstGeom>
        </p:spPr>
      </p:pic>
      <p:sp>
        <p:nvSpPr>
          <p:cNvPr id="3" name="TextBox 3"/>
          <p:cNvSpPr txBox="1"/>
          <p:nvPr/>
        </p:nvSpPr>
        <p:spPr>
          <a:xfrm>
            <a:off x="7205184" y="781067"/>
            <a:ext cx="4763497" cy="6164701"/>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troisième thématique est le basket laïque qui ressence </a:t>
            </a:r>
            <a:r>
              <a:rPr lang="fr-FR" sz="1200" b="1" spc="19">
                <a:solidFill>
                  <a:srgbClr val="000000"/>
                </a:solidFill>
                <a:latin typeface="Montserrat"/>
              </a:rPr>
              <a:t>toutes actions autour des valeurs de la République et la laïcité.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concernant les valeurs de la République​</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593530" lvl="2" indent="-197843" algn="just" defTabSz="609630">
              <a:lnSpc>
                <a:spcPts val="2061"/>
              </a:lnSpc>
              <a:buFont typeface="Arial"/>
              <a:buChar char="⚬"/>
            </a:pPr>
            <a:r>
              <a:rPr lang="fr-FR" sz="1200" spc="19">
                <a:solidFill>
                  <a:srgbClr val="000000"/>
                </a:solidFill>
                <a:latin typeface="Montserrat"/>
              </a:rPr>
              <a:t> Vous vous engagez à </a:t>
            </a:r>
            <a:r>
              <a:rPr lang="fr-FR" sz="1200" b="1" spc="19">
                <a:solidFill>
                  <a:srgbClr val="000000"/>
                </a:solidFill>
                <a:latin typeface="Montserrat"/>
              </a:rPr>
              <a:t>respecter le contrat d'engagement républicain </a:t>
            </a:r>
            <a:r>
              <a:rPr lang="fr-FR" sz="1200" spc="19">
                <a:solidFill>
                  <a:srgbClr val="000000"/>
                </a:solidFill>
                <a:latin typeface="Montserrat"/>
              </a:rPr>
              <a:t>et que vous l'explicitez : Votre club met en place une charte interne pour lutter contre les violences, les discriminations et favorisant le bien-vivre ensemble.  ​</a:t>
            </a:r>
          </a:p>
          <a:p>
            <a:pPr marL="593530" lvl="2" indent="-197843" algn="just" defTabSz="609630">
              <a:lnSpc>
                <a:spcPts val="2061"/>
              </a:lnSpc>
              <a:buFont typeface="Arial"/>
              <a:buChar char="⚬"/>
            </a:pPr>
            <a:r>
              <a:rPr lang="fr-FR" sz="1200" spc="19">
                <a:solidFill>
                  <a:srgbClr val="000000"/>
                </a:solidFill>
                <a:latin typeface="Montserrat"/>
              </a:rPr>
              <a:t>Cette </a:t>
            </a:r>
            <a:r>
              <a:rPr lang="fr-FR" sz="1200" b="1" spc="19">
                <a:solidFill>
                  <a:srgbClr val="000000"/>
                </a:solidFill>
                <a:latin typeface="Montserrat"/>
              </a:rPr>
              <a:t>charte et/ou votre règlement intérieur </a:t>
            </a:r>
            <a:r>
              <a:rPr lang="fr-FR" sz="1200" spc="19">
                <a:solidFill>
                  <a:srgbClr val="000000"/>
                </a:solidFill>
                <a:latin typeface="Montserrat"/>
              </a:rPr>
              <a:t>stipule les mesures prises en cas de non-respect de ceux-ci. ​</a:t>
            </a:r>
          </a:p>
          <a:p>
            <a:pPr marL="593530" lvl="2" indent="-197843" algn="just" defTabSz="609630">
              <a:lnSpc>
                <a:spcPts val="2061"/>
              </a:lnSpc>
              <a:buFont typeface="Arial"/>
              <a:buChar char="⚬"/>
            </a:pPr>
            <a:r>
              <a:rPr lang="fr-FR" sz="1200" spc="19">
                <a:solidFill>
                  <a:srgbClr val="000000"/>
                </a:solidFill>
                <a:latin typeface="Montserrat"/>
              </a:rPr>
              <a:t>Des </a:t>
            </a:r>
            <a:r>
              <a:rPr lang="fr-FR" sz="1200" b="1" spc="19">
                <a:solidFill>
                  <a:srgbClr val="000000"/>
                </a:solidFill>
                <a:latin typeface="Montserrat"/>
              </a:rPr>
              <a:t>temps de sensibilisation </a:t>
            </a:r>
            <a:r>
              <a:rPr lang="fr-FR" sz="1200" spc="19">
                <a:solidFill>
                  <a:srgbClr val="000000"/>
                </a:solidFill>
                <a:latin typeface="Montserrat"/>
              </a:rPr>
              <a:t>ou des actions phares pour expliquer les valeurs de la République et la laïcité sont organisés dans le club et/ou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593530" lvl="2" indent="-197843" algn="just" defTabSz="609630">
              <a:lnSpc>
                <a:spcPts val="2061"/>
              </a:lnSpc>
              <a:buFont typeface="Arial"/>
              <a:buChar char="⚬"/>
            </a:pPr>
            <a:r>
              <a:rPr lang="fr-FR" sz="1200" spc="19">
                <a:solidFill>
                  <a:srgbClr val="000000"/>
                </a:solidFill>
                <a:latin typeface="Montserrat"/>
              </a:rPr>
              <a:t>Des actions sont mises en place pour </a:t>
            </a:r>
            <a:r>
              <a:rPr lang="fr-FR" sz="1200" b="1" spc="19">
                <a:solidFill>
                  <a:srgbClr val="000000"/>
                </a:solidFill>
                <a:latin typeface="Montserrat"/>
              </a:rPr>
              <a:t>recruter, fidéliser des bénévoles et salariés.</a:t>
            </a:r>
            <a:r>
              <a:rPr lang="fr-FR" sz="1200" spc="19">
                <a:solidFill>
                  <a:srgbClr val="000000"/>
                </a:solidFill>
                <a:latin typeface="Montserrat"/>
              </a:rPr>
              <a:t>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165514"/>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3 : BASKET LAÏQUE​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3 : Un Basket Laïque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CE2F3339-4573-2F29-208F-B41B3CC4A834}"/>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F79AAD-B9FF-E53B-38D9-B034ACB3EFB1}"/>
              </a:ext>
            </a:extLst>
          </p:cNvPr>
          <p:cNvSpPr/>
          <p:nvPr/>
        </p:nvSpPr>
        <p:spPr>
          <a:xfrm>
            <a:off x="1294642" y="952692"/>
            <a:ext cx="8879418"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laïque :</a:t>
            </a:r>
          </a:p>
        </p:txBody>
      </p:sp>
      <p:grpSp>
        <p:nvGrpSpPr>
          <p:cNvPr id="2" name="Group 6">
            <a:extLst>
              <a:ext uri="{FF2B5EF4-FFF2-40B4-BE49-F238E27FC236}">
                <a16:creationId xmlns:a16="http://schemas.microsoft.com/office/drawing/2014/main" id="{B0E31B80-1572-B703-0780-14BF6B948F52}"/>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94A4744-BBAD-E07F-5DE2-8B8C815A1D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F72F7B40-8007-622F-B3A3-733A7593657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382796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6">
            <a:extLst>
              <a:ext uri="{FF2B5EF4-FFF2-40B4-BE49-F238E27FC236}">
                <a16:creationId xmlns:a16="http://schemas.microsoft.com/office/drawing/2014/main" id="{7DBDFA56-7550-1485-35F7-20060329F9C8}"/>
              </a:ext>
            </a:extLst>
          </p:cNvPr>
          <p:cNvSpPr txBox="1"/>
          <p:nvPr/>
        </p:nvSpPr>
        <p:spPr>
          <a:xfrm>
            <a:off x="1524000" y="1183341"/>
            <a:ext cx="9448799" cy="5078313"/>
          </a:xfrm>
          <a:prstGeom prst="rect">
            <a:avLst/>
          </a:prstGeom>
          <a:noFill/>
        </p:spPr>
        <p:txBody>
          <a:bodyPr wrap="square" rtlCol="0">
            <a:spAutoFit/>
          </a:bodyPr>
          <a:lstStyle/>
          <a:p>
            <a:r>
              <a:rPr lang="fr-FR"/>
              <a:t>Nous souhaitons connaître ce qui est attendu des membres de l’association en souscrivant une licence dans le club. Que ce soit par les statuts, le règlement intérieur, ou une charte interne, le conseil d’administration propose à ses membres de suivre certaines postures liées au fair-play, au respect sur et en dehors du terrain, à l’engagement…</a:t>
            </a:r>
          </a:p>
          <a:p>
            <a:endParaRPr lang="fr-FR"/>
          </a:p>
          <a:p>
            <a:r>
              <a:rPr lang="fr-FR"/>
              <a:t>Il est également important que soit notifié sur ce document les procédures de remédiations internes.</a:t>
            </a:r>
          </a:p>
          <a:p>
            <a:endParaRPr lang="fr-FR"/>
          </a:p>
          <a:p>
            <a:r>
              <a:rPr lang="fr-FR"/>
              <a:t>Enfin, nous souhaitons savoir comment ce document est présenté à ces membres.</a:t>
            </a:r>
          </a:p>
          <a:p>
            <a:endParaRPr lang="fr-FR"/>
          </a:p>
          <a:p>
            <a:endParaRPr lang="fr-FR"/>
          </a:p>
          <a:p>
            <a:endParaRPr lang="fr-FR"/>
          </a:p>
          <a:p>
            <a:endParaRPr lang="fr-FR"/>
          </a:p>
          <a:p>
            <a:endParaRPr lang="fr-FR"/>
          </a:p>
          <a:p>
            <a:endParaRPr lang="fr-FR"/>
          </a:p>
          <a:p>
            <a:r>
              <a:rPr lang="fr-FR" b="1"/>
              <a:t>Les justificatifs attendus sont les copies des documents présentés aux licenciés</a:t>
            </a:r>
          </a:p>
          <a:p>
            <a:endParaRPr lang="fr-FR"/>
          </a:p>
          <a:p>
            <a:endParaRPr lang="fr-FR"/>
          </a:p>
        </p:txBody>
      </p:sp>
      <p:grpSp>
        <p:nvGrpSpPr>
          <p:cNvPr id="2" name="Group 6">
            <a:extLst>
              <a:ext uri="{FF2B5EF4-FFF2-40B4-BE49-F238E27FC236}">
                <a16:creationId xmlns:a16="http://schemas.microsoft.com/office/drawing/2014/main" id="{DE49FDC3-782A-E5B7-A6AD-9857F02F40F9}"/>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FB87527-7503-54D3-E945-1C4D0A73A34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BC1D64B5-F6F6-5662-1104-6B5F3E2266B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26266" y="5267183"/>
            <a:ext cx="9421629" cy="4638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2816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E1DC80C-3987-A5C7-F514-9B64A57E432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63104C8-863E-77CC-CF84-C8C8B61B1F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6DB98AF6-ABC8-5AE3-A641-8FA0B7E3903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8147D-EE8C-26D9-E73E-496843541E6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856282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B5CB6FF2-8A78-A06B-DB51-6413245F55A9}"/>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pPr algn="just"/>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justifiants toutes actions de sensibilisation mis en place </a:t>
            </a:r>
          </a:p>
          <a:p>
            <a:pPr marL="285750" indent="-285750" algn="just">
              <a:buFont typeface="Arial,Sans-Serif"/>
              <a:buChar char="•"/>
            </a:pPr>
            <a:r>
              <a:rPr lang="fr-FR" b="1">
                <a:ea typeface="+mn-lt"/>
                <a:cs typeface="+mn-lt"/>
              </a:rPr>
              <a:t>Capture d'écran justifiant la participation à une sensibilisation et/ou formation sur cette thématique. </a:t>
            </a:r>
            <a:endParaRPr lang="en-US">
              <a:ea typeface="+mn-lt"/>
              <a:cs typeface="+mn-lt"/>
            </a:endParaRPr>
          </a:p>
          <a:p>
            <a:pPr marL="285750" indent="-285750" algn="just">
              <a:buFont typeface="Arial"/>
              <a:buChar char="•"/>
            </a:pPr>
            <a:r>
              <a:rPr lang="fr-FR" b="1">
                <a:cs typeface="Calibri"/>
              </a:rPr>
              <a:t>Photos et explications justifiants toutes initiatives mises en place dans le club (ex : création d'outils pédagogiques avec les jeunes, temps sur la charte interne etc.)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FC12442-EEDA-61D4-BD8B-BFE9E0B541C0}"/>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D2A8E557-54C0-4D55-374B-A0960E7542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81BBED64-FF44-0390-A6DA-9C7781DA276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724330"/>
            <a:ext cx="10003830" cy="1799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45821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10278" y="372533"/>
            <a:ext cx="4467954" cy="369332"/>
          </a:xfrm>
          <a:prstGeom prst="rect">
            <a:avLst/>
          </a:prstGeom>
        </p:spPr>
        <p:txBody>
          <a:bodyPr wrap="none">
            <a:spAutoFit/>
          </a:bodyPr>
          <a:lstStyle/>
          <a:p>
            <a:r>
              <a:rPr lang="fr-FR">
                <a:latin typeface="Arial" panose="020B0604020202020204" pitchFamily="34" charset="0"/>
                <a:cs typeface="Arial" panose="020B0604020202020204" pitchFamily="34" charset="0"/>
              </a:rPr>
              <a:t>Voici en quelques lignes notre démarche :</a:t>
            </a:r>
          </a:p>
        </p:txBody>
      </p:sp>
      <p:sp>
        <p:nvSpPr>
          <p:cNvPr id="6" name="ZoneTexte 5"/>
          <p:cNvSpPr txBox="1"/>
          <p:nvPr/>
        </p:nvSpPr>
        <p:spPr>
          <a:xfrm>
            <a:off x="704293" y="993156"/>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7" name="Rectangle 6"/>
          <p:cNvSpPr/>
          <p:nvPr/>
        </p:nvSpPr>
        <p:spPr>
          <a:xfrm>
            <a:off x="704293" y="5864844"/>
            <a:ext cx="9347189" cy="369332"/>
          </a:xfrm>
          <a:prstGeom prst="rect">
            <a:avLst/>
          </a:prstGeom>
        </p:spPr>
        <p:txBody>
          <a:bodyPr wrap="square">
            <a:spAutoFit/>
          </a:bodyPr>
          <a:lstStyle/>
          <a:p>
            <a:r>
              <a:rPr lang="fr-FR">
                <a:latin typeface="Arial" panose="020B0604020202020204" pitchFamily="34" charset="0"/>
                <a:cs typeface="Arial" panose="020B0604020202020204" pitchFamily="34" charset="0"/>
              </a:rPr>
              <a:t>Voici le lien vers notre site : ……………………………….</a:t>
            </a:r>
          </a:p>
        </p:txBody>
      </p:sp>
      <p:grpSp>
        <p:nvGrpSpPr>
          <p:cNvPr id="2" name="Group 6">
            <a:extLst>
              <a:ext uri="{FF2B5EF4-FFF2-40B4-BE49-F238E27FC236}">
                <a16:creationId xmlns:a16="http://schemas.microsoft.com/office/drawing/2014/main" id="{AC94DE8D-1003-F5C7-3EBA-E0E3567304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BA3358D-EAE1-5822-4AA3-05415AAC4C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5" name="TextBox 8">
              <a:extLst>
                <a:ext uri="{FF2B5EF4-FFF2-40B4-BE49-F238E27FC236}">
                  <a16:creationId xmlns:a16="http://schemas.microsoft.com/office/drawing/2014/main" id="{E51CA834-CBCD-66D1-87DA-0E3ECAE543E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03184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endParaRPr lang="en-US">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AB5FE30-68B9-089B-9F59-3E866D9B4A47}"/>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0F103B1-309C-3A45-FE59-FD2C6550E67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8E33724-6858-4DEF-B165-B10BE3E6637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5427A98-5B5B-CA4C-B6C1-57EAE9BD2FD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4367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50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E5D21538-EC50-D0AC-8779-039CE8FCF566}"/>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recruter des nouveaux bénévoles, </a:t>
            </a:r>
            <a:endParaRPr lang="en-US">
              <a:ea typeface="+mn-lt"/>
              <a:cs typeface="+mn-lt"/>
            </a:endParaRPr>
          </a:p>
          <a:p>
            <a:pPr marL="285750" indent="-285750" algn="just">
              <a:buFont typeface="Arial,Sans-Serif"/>
              <a:buChar char="•"/>
            </a:pPr>
            <a:r>
              <a:rPr lang="fr-FR">
                <a:cs typeface="Calibri"/>
              </a:rPr>
              <a:t>votre club valorise ses bénévoles, salariés</a:t>
            </a:r>
            <a:endParaRPr lang="en-US">
              <a:ea typeface="+mn-lt"/>
              <a:cs typeface="+mn-lt"/>
            </a:endParaRPr>
          </a:p>
          <a:p>
            <a:pPr marL="285750" indent="-285750" algn="just">
              <a:buFont typeface="Arial,Sans-Serif"/>
              <a:buChar char="•"/>
            </a:pPr>
            <a:r>
              <a:rPr lang="fr-FR">
                <a:cs typeface="Calibri"/>
              </a:rPr>
              <a:t>votre club prend des mesures particulières pour permettre aux </a:t>
            </a:r>
            <a:r>
              <a:rPr lang="fr-FR" err="1">
                <a:cs typeface="Calibri"/>
              </a:rPr>
              <a:t>adhérent·e·s</a:t>
            </a:r>
            <a:r>
              <a:rPr lang="fr-FR">
                <a:cs typeface="Calibri"/>
              </a:rPr>
              <a:t> de prendre des responsabilités</a:t>
            </a:r>
            <a:endParaRPr lang="fr-FR">
              <a:ea typeface="+mn-lt"/>
              <a:cs typeface="+mn-lt"/>
            </a:endParaRPr>
          </a:p>
          <a:p>
            <a:pPr marL="285750" indent="-285750" algn="just">
              <a:buFont typeface="Arial,Sans-Serif"/>
              <a:buChar char="•"/>
            </a:pPr>
            <a:endParaRPr lang="fr-FR"/>
          </a:p>
          <a:p>
            <a:pPr algn="just"/>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pour recruter des bénévoles (ex : temps avec les parents, mécénat de compétences etc.)</a:t>
            </a:r>
          </a:p>
          <a:p>
            <a:pPr marL="285750" indent="-285750" algn="just">
              <a:buFont typeface="Arial,Sans-Serif"/>
              <a:buChar char="•"/>
            </a:pPr>
            <a:r>
              <a:rPr lang="fr-FR" b="1">
                <a:ea typeface="+mn-lt"/>
                <a:cs typeface="+mn-lt"/>
              </a:rPr>
              <a:t>Capture d'écran justifiant la valorisation des bénévoles, salariés (participation à des formations, temps convivial etc.)</a:t>
            </a:r>
            <a:endParaRPr lang="en-US">
              <a:ea typeface="+mn-lt"/>
              <a:cs typeface="+mn-lt"/>
            </a:endParaRPr>
          </a:p>
          <a:p>
            <a:pPr marL="285750" indent="-285750" algn="just">
              <a:buFont typeface="Arial"/>
              <a:buChar char="•"/>
            </a:pPr>
            <a:r>
              <a:rPr lang="fr-FR" b="1">
                <a:cs typeface="Calibri"/>
              </a:rPr>
              <a:t>Photos et explications justifiant toutes initiatives mises en place dans le club pour permettre aux </a:t>
            </a:r>
            <a:r>
              <a:rPr lang="fr-FR" b="1" err="1">
                <a:cs typeface="Calibri"/>
              </a:rPr>
              <a:t>adhérent·e·s</a:t>
            </a:r>
            <a:r>
              <a:rPr lang="fr-FR" b="1">
                <a:cs typeface="Calibri"/>
              </a:rPr>
              <a:t> de prendre des responsabilités (ex : jeunes en responsabilités)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3BC7D182-4179-60FE-E92F-B04FC38DFC0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57B0D5B-6CEF-BDE8-9E17-08066AD3E4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2DB83BC5-5475-7C0B-8CF0-59B4516F6DD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98307"/>
            <a:ext cx="9978143" cy="20734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4690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647DD62-5C44-8F2C-FA9F-D413A5D7E3E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B31A3DE-9A83-CCAF-99FA-5DF373FA8CC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7135005-44BC-EDF1-B7A6-260E72C6B29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BEE1537-0CE8-E94E-4398-2AFC45D4A8A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84840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118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D36E095-15EB-9471-C8F0-4D81EED2B8F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297244F-4720-67E7-8A12-7FC6A1DD399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A5E0F9C0-1C56-44AB-A611-F96F27A26F6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28671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0A385DD-9EEF-4683-C688-8C3C8B7CB2C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9921F11-9D52-2044-02E3-8065F47A541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11CA2081-80D2-3361-A168-0D6CEE4EB7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3393E30-830A-7E46-A98A-4970CDDA530E}"/>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580177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450" y="1168676"/>
            <a:ext cx="6575490" cy="4520649"/>
          </a:xfrm>
          <a:prstGeom prst="rect">
            <a:avLst/>
          </a:prstGeom>
        </p:spPr>
      </p:pic>
      <p:sp>
        <p:nvSpPr>
          <p:cNvPr id="3" name="TextBox 3"/>
          <p:cNvSpPr txBox="1"/>
          <p:nvPr/>
        </p:nvSpPr>
        <p:spPr>
          <a:xfrm>
            <a:off x="7290567" y="874119"/>
            <a:ext cx="4729984" cy="5087483"/>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quatrième thématique est le basket mixte qui recense </a:t>
            </a:r>
            <a:r>
              <a:rPr lang="fr-FR" sz="1200" b="1" spc="19">
                <a:solidFill>
                  <a:srgbClr val="000000"/>
                </a:solidFill>
                <a:latin typeface="Montserrat"/>
              </a:rPr>
              <a:t>toutes actions favorisant la place des femmes dans la pratique et dans les instances</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la parité dans le basketball.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pratiquantes</a:t>
            </a:r>
            <a:r>
              <a:rPr lang="fr-FR" sz="1200" spc="19">
                <a:solidFill>
                  <a:srgbClr val="000000"/>
                </a:solidFill>
                <a:latin typeface="Montserrat"/>
              </a:rPr>
              <a:t> pour les inciter à jouer,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officielles et entraîneuses </a:t>
            </a:r>
            <a:r>
              <a:rPr lang="fr-FR" sz="1200" spc="19">
                <a:solidFill>
                  <a:srgbClr val="000000"/>
                </a:solidFill>
                <a:latin typeface="Montserrat"/>
              </a:rPr>
              <a:t>pour les inciter à s'engager,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dirigeantes</a:t>
            </a:r>
            <a:r>
              <a:rPr lang="fr-FR" sz="1200" spc="19">
                <a:solidFill>
                  <a:srgbClr val="000000"/>
                </a:solidFill>
                <a:latin typeface="Montserrat"/>
              </a:rPr>
              <a:t> pour les inciter à s'engager et pour les fidéliser, pour lutter contre le sexisme.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258566"/>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4 : BASKET MIXTE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4 : BASKET MIXTE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3735E79-52D6-9E2E-8BEE-07FCD3B5CED7}"/>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C271883A-9EE3-2391-55F6-820082299275}"/>
              </a:ext>
            </a:extLst>
          </p:cNvPr>
          <p:cNvSpPr/>
          <p:nvPr/>
        </p:nvSpPr>
        <p:spPr>
          <a:xfrm>
            <a:off x="1294642" y="952692"/>
            <a:ext cx="880247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mixte :</a:t>
            </a:r>
          </a:p>
        </p:txBody>
      </p:sp>
      <p:grpSp>
        <p:nvGrpSpPr>
          <p:cNvPr id="2" name="Group 6">
            <a:extLst>
              <a:ext uri="{FF2B5EF4-FFF2-40B4-BE49-F238E27FC236}">
                <a16:creationId xmlns:a16="http://schemas.microsoft.com/office/drawing/2014/main" id="{02A472FC-B1B8-96E7-A97A-D8F752EF437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488BDBE-77A0-57FE-E104-116D9382B0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52F7E98C-ED18-30EE-8A27-3CFA5AFDD5D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40497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6844A471-0C90-86F2-AD24-38B0D9C1D225}"/>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pratiquantes,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pratiquantes, </a:t>
            </a:r>
            <a:endParaRPr lang="en-US">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pratiquantes</a:t>
            </a:r>
            <a:r>
              <a:rPr lang="fr-FR" b="1">
                <a:cs typeface="Calibri"/>
              </a:rPr>
              <a:t> (ex : opération amène une copine, </a:t>
            </a:r>
            <a:r>
              <a:rPr lang="fr-FR" b="1" err="1">
                <a:cs typeface="Calibri"/>
              </a:rPr>
              <a:t>basketteries</a:t>
            </a:r>
            <a:r>
              <a:rPr lang="fr-FR" b="1">
                <a:cs typeface="Calibri"/>
              </a:rPr>
              <a:t>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pratiquantes</a:t>
            </a:r>
            <a:r>
              <a:rPr lang="fr-FR" b="1">
                <a:cs typeface="Calibri"/>
              </a:rPr>
              <a:t> </a:t>
            </a:r>
          </a:p>
          <a:p>
            <a:pPr algn="just"/>
            <a:r>
              <a:rPr lang="fr-FR" b="1">
                <a:cs typeface="Calibri"/>
              </a:rPr>
              <a:t>     (ex : choix des créneaux des entraînements, communication sur les équipes femmes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table ronde, témoignages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FF7497FA-4305-F534-E57E-CFD4636848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996192FF-B189-219F-61E8-A5E016AC2A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E7847854-7045-8431-E31F-DD8FADCC7B9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724330"/>
            <a:ext cx="9952459"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57954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7E4DC5C-2853-8FBF-E85D-3CF40893B03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376CE56-AFBE-20CF-40B1-42AA4603C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FD9C873-6062-0A7F-94CF-9DB97F6AFC6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A7898E6-3695-DECD-458C-CF0F84BDB96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2731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07813D65-101D-3CFB-BBBE-9E2854E73A1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officielles, entraîneuses,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officielles, entraîneuses,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officielles et</a:t>
            </a:r>
            <a:r>
              <a:rPr lang="fr-FR" b="1">
                <a:cs typeface="Calibri"/>
              </a:rPr>
              <a:t> entraîneuses (ex : campagne au sein du club, opportunités données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officielles et entraîneuses</a:t>
            </a:r>
            <a:r>
              <a:rPr lang="fr-FR" b="1">
                <a:cs typeface="Calibri"/>
              </a:rPr>
              <a:t> (ex : communication sur les femmes qui entraînent et arbitrent etc.) </a:t>
            </a:r>
          </a:p>
          <a:p>
            <a:pPr marL="285750" indent="-285750" algn="just">
              <a:buFont typeface="Arial"/>
              <a:buChar char="•"/>
            </a:pPr>
            <a:r>
              <a:rPr lang="fr-FR" b="1">
                <a:cs typeface="Calibri"/>
              </a:rPr>
              <a:t>Photos et explications justifiant toutes actions pour lutter contre le sexisme (ex : opération sur les propos entendus par les arbitres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DD39F720-D418-6C45-7143-6EE80C93A55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C87BDE85-CB66-1B5C-9903-0DA030BF334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7AF8DBC3-2CDC-652E-B7E4-B57BD62B663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38375"/>
            <a:ext cx="10046639" cy="22532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59120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3BE27AEA-323A-13B8-E683-0D9A6F290F48}"/>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95590F98-C6D5-402A-B487-E25B7CF7654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5" name="TextBox 8">
              <a:extLst>
                <a:ext uri="{FF2B5EF4-FFF2-40B4-BE49-F238E27FC236}">
                  <a16:creationId xmlns:a16="http://schemas.microsoft.com/office/drawing/2014/main" id="{3053FB14-6AC9-0C20-BE99-F49859E3845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graphicFrame>
        <p:nvGraphicFramePr>
          <p:cNvPr id="2" name="Tableau 1">
            <a:extLst>
              <a:ext uri="{FF2B5EF4-FFF2-40B4-BE49-F238E27FC236}">
                <a16:creationId xmlns:a16="http://schemas.microsoft.com/office/drawing/2014/main" id="{DD7B4474-8174-CF87-1528-F47DA008F6AB}"/>
              </a:ext>
            </a:extLst>
          </p:cNvPr>
          <p:cNvGraphicFramePr>
            <a:graphicFrameLocks noGrp="1"/>
          </p:cNvGraphicFramePr>
          <p:nvPr>
            <p:extLst>
              <p:ext uri="{D42A27DB-BD31-4B8C-83A1-F6EECF244321}">
                <p14:modId xmlns:p14="http://schemas.microsoft.com/office/powerpoint/2010/main" val="1495072772"/>
              </p:ext>
            </p:extLst>
          </p:nvPr>
        </p:nvGraphicFramePr>
        <p:xfrm>
          <a:off x="1762125" y="0"/>
          <a:ext cx="9175429" cy="6764005"/>
        </p:xfrm>
        <a:graphic>
          <a:graphicData uri="http://schemas.openxmlformats.org/drawingml/2006/table">
            <a:tbl>
              <a:tblPr>
                <a:tableStyleId>{5C22544A-7EE6-4342-B048-85BDC9FD1C3A}</a:tableStyleId>
              </a:tblPr>
              <a:tblGrid>
                <a:gridCol w="678730">
                  <a:extLst>
                    <a:ext uri="{9D8B030D-6E8A-4147-A177-3AD203B41FA5}">
                      <a16:colId xmlns:a16="http://schemas.microsoft.com/office/drawing/2014/main" val="1533966023"/>
                    </a:ext>
                  </a:extLst>
                </a:gridCol>
                <a:gridCol w="7340343">
                  <a:extLst>
                    <a:ext uri="{9D8B030D-6E8A-4147-A177-3AD203B41FA5}">
                      <a16:colId xmlns:a16="http://schemas.microsoft.com/office/drawing/2014/main" val="2309550867"/>
                    </a:ext>
                  </a:extLst>
                </a:gridCol>
                <a:gridCol w="1156356">
                  <a:extLst>
                    <a:ext uri="{9D8B030D-6E8A-4147-A177-3AD203B41FA5}">
                      <a16:colId xmlns:a16="http://schemas.microsoft.com/office/drawing/2014/main" val="4162036170"/>
                    </a:ext>
                  </a:extLst>
                </a:gridCol>
              </a:tblGrid>
              <a:tr h="278296">
                <a:tc>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900" b="0"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bg1"/>
                    </a:solidFill>
                  </a:tcPr>
                </a:tc>
                <a:extLst>
                  <a:ext uri="{0D108BD9-81ED-4DB2-BD59-A6C34878D82A}">
                    <a16:rowId xmlns:a16="http://schemas.microsoft.com/office/drawing/2014/main" val="3563011085"/>
                  </a:ext>
                </a:extLst>
              </a:tr>
              <a:tr h="132497">
                <a:tc>
                  <a:txBody>
                    <a:bodyPr/>
                    <a:lstStyle/>
                    <a:p>
                      <a:pPr algn="ctr" fontAlgn="b"/>
                      <a:r>
                        <a:rPr lang="fr-FR" sz="900" u="none" strike="noStrike">
                          <a:effectLst/>
                          <a:latin typeface="Arial"/>
                          <a:cs typeface="Arial"/>
                        </a:rPr>
                        <a:t>0</a:t>
                      </a:r>
                      <a:endParaRPr lang="fr-FR" sz="900" b="1" i="0" u="none" strike="noStrike">
                        <a:solidFill>
                          <a:srgbClr val="000000"/>
                        </a:solidFill>
                        <a:effectLst/>
                        <a:latin typeface="Arial"/>
                        <a:cs typeface="Arial"/>
                      </a:endParaRPr>
                    </a:p>
                  </a:txBody>
                  <a:tcPr marL="0" marR="0" marT="0" marB="0" anchor="ctr">
                    <a:solidFill>
                      <a:srgbClr val="FF0066"/>
                    </a:solidFill>
                  </a:tcPr>
                </a:tc>
                <a:tc>
                  <a:txBody>
                    <a:bodyPr/>
                    <a:lstStyle/>
                    <a:p>
                      <a:pPr algn="l" fontAlgn="b"/>
                      <a:r>
                        <a:rPr lang="fr-FR" sz="900" b="1" u="none" strike="noStrike">
                          <a:effectLst/>
                          <a:latin typeface="Arial"/>
                          <a:cs typeface="Arial"/>
                        </a:rPr>
                        <a:t>ACTIONS TRANSVERSES</a:t>
                      </a:r>
                      <a:endParaRPr lang="fr-FR" sz="900" b="1" i="0" u="none" strike="noStrike">
                        <a:solidFill>
                          <a:srgbClr val="000000"/>
                        </a:solidFill>
                        <a:effectLst/>
                        <a:latin typeface="Arial"/>
                        <a:cs typeface="Arial"/>
                      </a:endParaRPr>
                    </a:p>
                  </a:txBody>
                  <a:tcPr marL="0" marR="0" marT="0" marB="0" anchor="b">
                    <a:solidFill>
                      <a:srgbClr val="FF0066"/>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66"/>
                    </a:solidFill>
                  </a:tcPr>
                </a:tc>
                <a:extLst>
                  <a:ext uri="{0D108BD9-81ED-4DB2-BD59-A6C34878D82A}">
                    <a16:rowId xmlns:a16="http://schemas.microsoft.com/office/drawing/2014/main" val="1563909242"/>
                  </a:ext>
                </a:extLst>
              </a:tr>
              <a:tr h="132497">
                <a:tc>
                  <a:txBody>
                    <a:bodyPr/>
                    <a:lstStyle/>
                    <a:p>
                      <a:pPr algn="ctr" fontAlgn="b"/>
                      <a:r>
                        <a:rPr lang="fr-FR" sz="900" u="none" strike="noStrike">
                          <a:effectLst/>
                          <a:latin typeface="Arial"/>
                          <a:cs typeface="Arial"/>
                        </a:rPr>
                        <a:t>0.1</a:t>
                      </a:r>
                      <a:endParaRPr lang="fr-FR" sz="900" b="1" i="0" u="none" strike="noStrike">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a:effectLst/>
                          <a:latin typeface="Arial"/>
                        </a:rPr>
                        <a:t>Avoir un groupe/une commission spécifique Société et Mixités</a:t>
                      </a:r>
                      <a:endParaRPr lang="fr-FR" sz="900" b="0" i="0" u="none" strike="noStrike" noProof="0" err="1">
                        <a:effectLst/>
                        <a:latin typeface="Arial"/>
                      </a:endParaRPr>
                    </a:p>
                  </a:txBody>
                  <a:tcPr marL="0" marR="0" marT="0" marB="0" anchor="b"/>
                </a:tc>
                <a:tc>
                  <a:txBody>
                    <a:bodyPr/>
                    <a:lstStyle/>
                    <a:p>
                      <a:pPr algn="l" fontAlgn="b"/>
                      <a:r>
                        <a:rPr lang="fr-FR" sz="700" u="none" strike="noStrike">
                          <a:effectLst/>
                          <a:latin typeface="Arial"/>
                          <a:cs typeface="Arial"/>
                          <a:hlinkClick r:id="rId2"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876099597"/>
                  </a:ext>
                </a:extLst>
              </a:tr>
              <a:tr h="132497">
                <a:tc>
                  <a:txBody>
                    <a:bodyPr/>
                    <a:lstStyle/>
                    <a:p>
                      <a:pPr algn="ctr" fontAlgn="b"/>
                      <a:r>
                        <a:rPr lang="fr-FR" sz="900" u="none" strike="noStrike">
                          <a:effectLst/>
                          <a:latin typeface="Arial"/>
                          <a:cs typeface="Arial"/>
                        </a:rPr>
                        <a:t>0.2</a:t>
                      </a:r>
                      <a:endParaRPr lang="fr-FR" sz="900" b="1" i="0" u="none" strike="noStrike">
                        <a:solidFill>
                          <a:srgbClr val="000000"/>
                        </a:solidFill>
                        <a:effectLst/>
                        <a:latin typeface="Arial"/>
                        <a:cs typeface="Arial"/>
                      </a:endParaRPr>
                    </a:p>
                  </a:txBody>
                  <a:tcPr marL="0" marR="0" marT="0" marB="0" anchor="ctr">
                    <a:solidFill>
                      <a:srgbClr val="FF0066"/>
                    </a:solidFill>
                  </a:tcPr>
                </a:tc>
                <a:tc>
                  <a:txBody>
                    <a:bodyPr/>
                    <a:lstStyle/>
                    <a:p>
                      <a:pPr marL="0" lvl="0" indent="0" algn="l">
                        <a:lnSpc>
                          <a:spcPct val="100000"/>
                        </a:lnSpc>
                        <a:spcBef>
                          <a:spcPts val="0"/>
                        </a:spcBef>
                        <a:spcAft>
                          <a:spcPts val="0"/>
                        </a:spcAft>
                        <a:buNone/>
                      </a:pPr>
                      <a:r>
                        <a:rPr lang="fr-FR" sz="900" b="0" i="0" u="none" strike="noStrike" noProof="0">
                          <a:effectLst/>
                          <a:latin typeface="Arial"/>
                        </a:rPr>
                        <a:t>Communiquer sur votre engagement</a:t>
                      </a:r>
                      <a:endParaRPr lang="fr-FR" sz="900" b="0" i="0" u="none" strike="noStrike" noProof="0">
                        <a:solidFill>
                          <a:srgbClr val="FF0000"/>
                        </a:solidFill>
                        <a:effectLst/>
                        <a:latin typeface="Arial"/>
                      </a:endParaRPr>
                    </a:p>
                  </a:txBody>
                  <a:tcPr marL="0" marR="0" marT="0" marB="0" anchor="b"/>
                </a:tc>
                <a:tc>
                  <a:txBody>
                    <a:bodyPr/>
                    <a:lstStyle/>
                    <a:p>
                      <a:pPr algn="l" fontAlgn="b"/>
                      <a:r>
                        <a:rPr lang="fr-FR" sz="700" u="none" strike="noStrike">
                          <a:effectLst/>
                          <a:latin typeface="Arial"/>
                          <a:cs typeface="Arial"/>
                          <a:hlinkClick r:id="rId3"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955663951"/>
                  </a:ext>
                </a:extLst>
              </a:tr>
              <a:tr h="132497">
                <a:tc>
                  <a:txBody>
                    <a:bodyPr/>
                    <a:lstStyle/>
                    <a:p>
                      <a:pPr algn="ctr" fontAlgn="b"/>
                      <a:r>
                        <a:rPr lang="fr-FR" sz="900" u="none" strike="noStrike">
                          <a:effectLst/>
                          <a:latin typeface="Arial"/>
                          <a:cs typeface="Arial"/>
                        </a:rPr>
                        <a:t>0.3</a:t>
                      </a:r>
                      <a:endParaRPr lang="fr-FR" sz="900" b="1" i="0" u="none" strike="noStrike">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a:effectLst/>
                          <a:latin typeface="Arial"/>
                        </a:rPr>
                        <a:t>Mettre en place une action phare du club </a:t>
                      </a:r>
                      <a:endParaRPr lang="fr-FR" sz="900" b="0" i="0" u="none" strike="noStrike" noProof="0">
                        <a:solidFill>
                          <a:srgbClr val="FF0000"/>
                        </a:solidFill>
                        <a:effectLst/>
                        <a:latin typeface="Arial"/>
                      </a:endParaRPr>
                    </a:p>
                  </a:txBody>
                  <a:tcPr marL="0" marR="0" marT="0" marB="0" anchor="b"/>
                </a:tc>
                <a:tc>
                  <a:txBody>
                    <a:bodyPr/>
                    <a:lstStyle/>
                    <a:p>
                      <a:pPr algn="l" fontAlgn="b"/>
                      <a:r>
                        <a:rPr lang="fr-FR" sz="700" u="none" strike="noStrike">
                          <a:effectLst/>
                          <a:latin typeface="Arial"/>
                          <a:cs typeface="Arial"/>
                          <a:hlinkClick r:id="rId4"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280521192"/>
                  </a:ext>
                </a:extLst>
              </a:tr>
              <a:tr h="132497">
                <a:tc>
                  <a:txBody>
                    <a:bodyPr/>
                    <a:lstStyle/>
                    <a:p>
                      <a:pPr algn="ctr" fontAlgn="b"/>
                      <a:r>
                        <a:rPr lang="fr-FR" sz="900" u="none" strike="noStrike">
                          <a:effectLst/>
                          <a:latin typeface="Arial"/>
                          <a:cs typeface="Arial"/>
                        </a:rPr>
                        <a:t>0.4</a:t>
                      </a:r>
                      <a:endParaRPr lang="fr-FR" sz="900" b="1" i="0" u="none" strike="noStrike">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a:effectLst/>
                          <a:latin typeface="Arial"/>
                        </a:rPr>
                        <a:t>Développer un réseau </a:t>
                      </a:r>
                      <a:endParaRPr lang="fr-FR" sz="900" b="0" i="0" u="none" strike="noStrike" noProof="0">
                        <a:solidFill>
                          <a:srgbClr val="FF0000"/>
                        </a:solidFill>
                        <a:effectLst/>
                        <a:latin typeface="Arial"/>
                      </a:endParaRPr>
                    </a:p>
                  </a:txBody>
                  <a:tcPr marL="0" marR="0" marT="0" marB="0" anchor="b"/>
                </a:tc>
                <a:tc>
                  <a:txBody>
                    <a:bodyPr/>
                    <a:lstStyle/>
                    <a:p>
                      <a:pPr algn="l" fontAlgn="b"/>
                      <a:r>
                        <a:rPr lang="fr-FR" sz="700" u="none" strike="noStrike">
                          <a:effectLst/>
                          <a:latin typeface="Arial"/>
                          <a:cs typeface="Arial"/>
                          <a:hlinkClick r:id="rId5"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283393555"/>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40117341"/>
                  </a:ext>
                </a:extLst>
              </a:tr>
              <a:tr h="132497">
                <a:tc>
                  <a:txBody>
                    <a:bodyPr/>
                    <a:lstStyle/>
                    <a:p>
                      <a:pPr algn="ctr" fontAlgn="b"/>
                      <a:r>
                        <a:rPr lang="fr-FR" sz="900" u="none" strike="noStrike">
                          <a:effectLst/>
                          <a:latin typeface="Arial"/>
                          <a:cs typeface="Arial"/>
                        </a:rPr>
                        <a:t>1</a:t>
                      </a:r>
                      <a:endParaRPr lang="fr-FR" sz="900" b="1" i="0" u="none" strike="noStrike">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b="1" u="none" strike="noStrike">
                          <a:effectLst/>
                          <a:latin typeface="Arial"/>
                          <a:cs typeface="Arial"/>
                        </a:rPr>
                        <a:t>BASKET SANS VIOLENCE</a:t>
                      </a:r>
                      <a:endParaRPr lang="fr-FR" sz="900" b="1" i="0" u="none" strike="noStrike">
                        <a:solidFill>
                          <a:srgbClr val="000000"/>
                        </a:solidFill>
                        <a:effectLst/>
                        <a:latin typeface="Arial"/>
                        <a:cs typeface="Arial"/>
                      </a:endParaRPr>
                    </a:p>
                  </a:txBody>
                  <a:tcPr marL="0" marR="0" marT="0" marB="0" anchor="b">
                    <a:solidFill>
                      <a:schemeClr val="accent4"/>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4"/>
                    </a:solidFill>
                  </a:tcPr>
                </a:tc>
                <a:extLst>
                  <a:ext uri="{0D108BD9-81ED-4DB2-BD59-A6C34878D82A}">
                    <a16:rowId xmlns:a16="http://schemas.microsoft.com/office/drawing/2014/main" val="74524132"/>
                  </a:ext>
                </a:extLst>
              </a:tr>
              <a:tr h="132497">
                <a:tc>
                  <a:txBody>
                    <a:bodyPr/>
                    <a:lstStyle/>
                    <a:p>
                      <a:pPr algn="ctr" fontAlgn="b"/>
                      <a:r>
                        <a:rPr lang="fr-FR" sz="900" u="none" strike="noStrike">
                          <a:effectLst/>
                          <a:latin typeface="Arial"/>
                          <a:cs typeface="Arial"/>
                        </a:rPr>
                        <a:t>1.1</a:t>
                      </a:r>
                      <a:endParaRPr lang="fr-FR" sz="900" b="1" i="0" u="none" strike="noStrike">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a:effectLst/>
                          <a:latin typeface="Arial"/>
                        </a:rPr>
                        <a:t>Utiliser les ressources à disposition </a:t>
                      </a:r>
                      <a:endParaRPr lang="fr-FR" sz="900" b="0" i="0" u="none" strike="noStrike" noProof="0">
                        <a:solidFill>
                          <a:srgbClr val="FF0000"/>
                        </a:solidFill>
                        <a:effectLst/>
                        <a:latin typeface="Arial"/>
                      </a:endParaRPr>
                    </a:p>
                  </a:txBody>
                  <a:tcPr marL="0" marR="0" marT="0" marB="0" anchor="b"/>
                </a:tc>
                <a:tc>
                  <a:txBody>
                    <a:bodyPr/>
                    <a:lstStyle/>
                    <a:p>
                      <a:pPr algn="l" fontAlgn="b"/>
                      <a:r>
                        <a:rPr lang="fr-FR" sz="700" u="none" strike="noStrike">
                          <a:effectLst/>
                          <a:latin typeface="Arial"/>
                          <a:cs typeface="Arial"/>
                          <a:hlinkClick r:id="rId6"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661355125"/>
                  </a:ext>
                </a:extLst>
              </a:tr>
              <a:tr h="132497">
                <a:tc>
                  <a:txBody>
                    <a:bodyPr/>
                    <a:lstStyle/>
                    <a:p>
                      <a:pPr algn="ctr" fontAlgn="b"/>
                      <a:r>
                        <a:rPr lang="fr-FR" sz="900" u="none" strike="noStrike">
                          <a:effectLst/>
                          <a:latin typeface="Arial"/>
                          <a:cs typeface="Arial"/>
                        </a:rPr>
                        <a:t>1.2</a:t>
                      </a:r>
                      <a:endParaRPr lang="fr-FR" sz="900" b="1" i="0" u="none" strike="noStrike">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a:effectLst/>
                          <a:latin typeface="Arial"/>
                          <a:cs typeface="Arial"/>
                        </a:rPr>
                        <a:t>Mettre en place une ou des action(s) de sensibilisation aux violences verbales, physiques, psychologiques</a:t>
                      </a:r>
                      <a:endParaRPr lang="fr-FR" sz="9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fr-FR" sz="700" u="none" strike="noStrike">
                          <a:effectLst/>
                          <a:latin typeface="Arial"/>
                          <a:cs typeface="Arial"/>
                          <a:hlinkClick r:id="rId7"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2573001567"/>
                  </a:ext>
                </a:extLst>
              </a:tr>
              <a:tr h="132497">
                <a:tc>
                  <a:txBody>
                    <a:bodyPr/>
                    <a:lstStyle/>
                    <a:p>
                      <a:pPr algn="ctr" fontAlgn="b"/>
                      <a:r>
                        <a:rPr lang="fr-FR" sz="900" u="none" strike="noStrike">
                          <a:effectLst/>
                          <a:latin typeface="Arial"/>
                          <a:cs typeface="Arial"/>
                        </a:rPr>
                        <a:t>1.3</a:t>
                      </a:r>
                      <a:endParaRPr lang="fr-FR" sz="900" b="1" i="0" u="none" strike="noStrike">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a:effectLst/>
                          <a:latin typeface="Arial"/>
                        </a:rPr>
                        <a:t>Mettre en place une ou des action(s) de sensibilisation aux violences sexuelle, harcèlement, bizutage </a:t>
                      </a:r>
                      <a:endParaRPr lang="en-US"/>
                    </a:p>
                  </a:txBody>
                  <a:tcPr marL="0" marR="0" marT="0" marB="0" anchor="b"/>
                </a:tc>
                <a:tc>
                  <a:txBody>
                    <a:bodyPr/>
                    <a:lstStyle/>
                    <a:p>
                      <a:pPr algn="l" fontAlgn="b"/>
                      <a:r>
                        <a:rPr lang="fr-FR" sz="700" u="none" strike="noStrike">
                          <a:effectLst/>
                          <a:latin typeface="Arial"/>
                          <a:cs typeface="Arial"/>
                          <a:hlinkClick r:id="rId8"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94361058"/>
                  </a:ext>
                </a:extLst>
              </a:tr>
              <a:tr h="132497">
                <a:tc>
                  <a:txBody>
                    <a:bodyPr/>
                    <a:lstStyle/>
                    <a:p>
                      <a:pPr algn="ctr" fontAlgn="b"/>
                      <a:r>
                        <a:rPr lang="fr-FR" sz="900" u="none" strike="noStrike">
                          <a:effectLst/>
                          <a:latin typeface="Arial"/>
                          <a:cs typeface="Arial"/>
                        </a:rPr>
                        <a:t>1.4</a:t>
                      </a:r>
                      <a:endParaRPr lang="fr-FR" sz="900" b="1" i="0" u="none" strike="noStrike">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9"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794901848"/>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32231807"/>
                  </a:ext>
                </a:extLst>
              </a:tr>
              <a:tr h="132497">
                <a:tc>
                  <a:txBody>
                    <a:bodyPr/>
                    <a:lstStyle/>
                    <a:p>
                      <a:pPr algn="ctr" fontAlgn="b"/>
                      <a:r>
                        <a:rPr lang="fr-FR" sz="900" u="none" strike="noStrike">
                          <a:effectLst/>
                          <a:latin typeface="Arial"/>
                          <a:cs typeface="Arial"/>
                        </a:rPr>
                        <a:t>2</a:t>
                      </a:r>
                      <a:endParaRPr lang="fr-FR" sz="900" b="1" i="0" u="none" strike="noStrike">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b="1" u="none" strike="noStrike">
                          <a:solidFill>
                            <a:schemeClr val="bg1"/>
                          </a:solidFill>
                          <a:effectLst/>
                          <a:latin typeface="Arial"/>
                          <a:cs typeface="Arial"/>
                        </a:rPr>
                        <a:t>BASKET RESPECTUEUX</a:t>
                      </a:r>
                      <a:endParaRPr lang="fr-FR" sz="900" b="1" i="0" u="none" strike="noStrike">
                        <a:solidFill>
                          <a:schemeClr val="bg1"/>
                        </a:solidFill>
                        <a:effectLst/>
                        <a:latin typeface="Arial"/>
                        <a:cs typeface="Arial"/>
                      </a:endParaRPr>
                    </a:p>
                  </a:txBody>
                  <a:tcPr marL="0" marR="0" marT="0" marB="0" anchor="ctr">
                    <a:solidFill>
                      <a:srgbClr val="00B05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00B050"/>
                    </a:solidFill>
                  </a:tcPr>
                </a:tc>
                <a:extLst>
                  <a:ext uri="{0D108BD9-81ED-4DB2-BD59-A6C34878D82A}">
                    <a16:rowId xmlns:a16="http://schemas.microsoft.com/office/drawing/2014/main" val="639427573"/>
                  </a:ext>
                </a:extLst>
              </a:tr>
              <a:tr h="132497">
                <a:tc>
                  <a:txBody>
                    <a:bodyPr/>
                    <a:lstStyle/>
                    <a:p>
                      <a:pPr algn="ctr" fontAlgn="b"/>
                      <a:r>
                        <a:rPr lang="fr-FR" sz="900" u="none" strike="noStrike">
                          <a:effectLst/>
                          <a:latin typeface="Arial"/>
                          <a:cs typeface="Arial"/>
                        </a:rPr>
                        <a:t>2.1</a:t>
                      </a:r>
                      <a:endParaRPr lang="fr-FR" sz="900" b="1" i="0" u="none" strike="noStrike">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a:effectLst/>
                          <a:latin typeface="Arial"/>
                          <a:cs typeface="Arial"/>
                        </a:rPr>
                        <a:t>Utiliser les ressources à disposition </a:t>
                      </a:r>
                    </a:p>
                  </a:txBody>
                  <a:tcPr marL="0" marR="0" marT="0" marB="0" anchor="ctr"/>
                </a:tc>
                <a:tc>
                  <a:txBody>
                    <a:bodyPr/>
                    <a:lstStyle/>
                    <a:p>
                      <a:pPr algn="l" fontAlgn="b"/>
                      <a:r>
                        <a:rPr lang="fr-FR" sz="700" u="none" strike="noStrike">
                          <a:effectLst/>
                          <a:latin typeface="Arial"/>
                          <a:cs typeface="Arial"/>
                          <a:hlinkClick r:id="rId10"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2788811946"/>
                  </a:ext>
                </a:extLst>
              </a:tr>
              <a:tr h="132497">
                <a:tc>
                  <a:txBody>
                    <a:bodyPr/>
                    <a:lstStyle/>
                    <a:p>
                      <a:pPr algn="ctr" fontAlgn="b"/>
                      <a:r>
                        <a:rPr lang="fr-FR" sz="900" u="none" strike="noStrike">
                          <a:effectLst/>
                          <a:latin typeface="Arial"/>
                          <a:cs typeface="Arial"/>
                        </a:rPr>
                        <a:t>2.2</a:t>
                      </a:r>
                      <a:endParaRPr lang="fr-FR" sz="900" b="1" i="0" u="none" strike="noStrike">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a:effectLst/>
                          <a:latin typeface="Arial"/>
                          <a:cs typeface="Arial"/>
                        </a:rPr>
                        <a:t>Mettre en place une ou des </a:t>
                      </a:r>
                      <a:r>
                        <a:rPr lang="fr-FR" sz="900" b="0" i="0" u="none" strike="noStrike" noProof="0">
                          <a:effectLst/>
                          <a:latin typeface="Arial"/>
                        </a:rPr>
                        <a:t>action(s) de sensibilisation aux incivilités </a:t>
                      </a:r>
                      <a:endParaRPr lang="fr-FR" sz="900" u="none" strike="noStrike">
                        <a:effectLst/>
                        <a:latin typeface="Arial"/>
                        <a:cs typeface="Arial"/>
                      </a:endParaRPr>
                    </a:p>
                  </a:txBody>
                  <a:tcPr marL="0" marR="0" marT="0" marB="0" anchor="ctr"/>
                </a:tc>
                <a:tc>
                  <a:txBody>
                    <a:bodyPr/>
                    <a:lstStyle/>
                    <a:p>
                      <a:pPr algn="l" fontAlgn="b"/>
                      <a:r>
                        <a:rPr lang="fr-FR" sz="700" u="none" strike="noStrike">
                          <a:effectLst/>
                          <a:latin typeface="Arial"/>
                          <a:cs typeface="Arial"/>
                          <a:hlinkClick r:id="rId11"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734870729"/>
                  </a:ext>
                </a:extLst>
              </a:tr>
              <a:tr h="132497">
                <a:tc>
                  <a:txBody>
                    <a:bodyPr/>
                    <a:lstStyle/>
                    <a:p>
                      <a:pPr algn="ctr" fontAlgn="b"/>
                      <a:r>
                        <a:rPr lang="fr-FR" sz="900" u="none" strike="noStrike">
                          <a:effectLst/>
                          <a:latin typeface="Arial"/>
                          <a:cs typeface="Arial"/>
                        </a:rPr>
                        <a:t>2.3</a:t>
                      </a:r>
                      <a:endParaRPr lang="fr-FR" sz="900" b="1" i="0" u="none" strike="noStrike">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a:effectLst/>
                          <a:latin typeface="Arial"/>
                          <a:cs typeface="Arial"/>
                        </a:rPr>
                        <a:t>Mettre en place une ou des action(s) de sensibilisation aux discriminations</a:t>
                      </a:r>
                      <a:endParaRPr lang="fr-FR" sz="9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fr-FR" sz="700" u="none" strike="noStrike">
                          <a:effectLst/>
                          <a:latin typeface="Arial"/>
                          <a:cs typeface="Arial"/>
                          <a:hlinkClick r:id="rId12"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824993315"/>
                  </a:ext>
                </a:extLst>
              </a:tr>
              <a:tr h="132497">
                <a:tc>
                  <a:txBody>
                    <a:bodyPr/>
                    <a:lstStyle/>
                    <a:p>
                      <a:pPr algn="ctr" fontAlgn="b"/>
                      <a:r>
                        <a:rPr lang="fr-FR" sz="900" u="none" strike="noStrike">
                          <a:effectLst/>
                          <a:latin typeface="Arial"/>
                          <a:cs typeface="Arial"/>
                        </a:rPr>
                        <a:t>2.4</a:t>
                      </a:r>
                      <a:endParaRPr lang="fr-FR" sz="900" b="1" i="0" u="none" strike="noStrike">
                        <a:solidFill>
                          <a:srgbClr val="000000"/>
                        </a:solidFill>
                        <a:effectLst/>
                        <a:latin typeface="Arial"/>
                        <a:cs typeface="Arial"/>
                      </a:endParaRPr>
                    </a:p>
                  </a:txBody>
                  <a:tcPr marL="0" marR="0" marT="0" marB="0" anchor="ctr">
                    <a:solidFill>
                      <a:srgbClr val="0EAA1D"/>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13"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714755660"/>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00947887"/>
                  </a:ext>
                </a:extLst>
              </a:tr>
              <a:tr h="176349">
                <a:tc>
                  <a:txBody>
                    <a:bodyPr/>
                    <a:lstStyle/>
                    <a:p>
                      <a:pPr algn="ctr" fontAlgn="b"/>
                      <a:r>
                        <a:rPr lang="fr-FR" sz="900" u="none" strike="noStrike">
                          <a:effectLst/>
                          <a:latin typeface="Arial"/>
                          <a:cs typeface="Arial"/>
                        </a:rPr>
                        <a:t>3</a:t>
                      </a:r>
                      <a:endParaRPr lang="fr-FR" sz="900" b="1" i="0" u="none" strike="noStrike">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b="1" u="none" strike="noStrike">
                          <a:solidFill>
                            <a:schemeClr val="bg1"/>
                          </a:solidFill>
                          <a:effectLst/>
                          <a:latin typeface="Arial"/>
                          <a:cs typeface="Arial"/>
                        </a:rPr>
                        <a:t>BASKET LAÏQUE  </a:t>
                      </a:r>
                      <a:endParaRPr lang="fr-FR" sz="900" b="1" i="0" u="none" strike="noStrike">
                        <a:solidFill>
                          <a:schemeClr val="bg1"/>
                        </a:solidFill>
                        <a:effectLst/>
                        <a:latin typeface="Arial"/>
                        <a:cs typeface="Arial"/>
                      </a:endParaRPr>
                    </a:p>
                  </a:txBody>
                  <a:tcPr marL="0" marR="0" marT="0" marB="0" anchor="ctr">
                    <a:solidFill>
                      <a:srgbClr val="7030A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7030A0"/>
                    </a:solidFill>
                  </a:tcPr>
                </a:tc>
                <a:extLst>
                  <a:ext uri="{0D108BD9-81ED-4DB2-BD59-A6C34878D82A}">
                    <a16:rowId xmlns:a16="http://schemas.microsoft.com/office/drawing/2014/main" val="2521958320"/>
                  </a:ext>
                </a:extLst>
              </a:tr>
              <a:tr h="132497">
                <a:tc>
                  <a:txBody>
                    <a:bodyPr/>
                    <a:lstStyle/>
                    <a:p>
                      <a:pPr algn="ctr" fontAlgn="b"/>
                      <a:r>
                        <a:rPr lang="fr-FR" sz="900" u="none" strike="noStrike">
                          <a:effectLst/>
                          <a:latin typeface="Arial"/>
                          <a:cs typeface="Arial"/>
                        </a:rPr>
                        <a:t>3.1</a:t>
                      </a:r>
                      <a:endParaRPr lang="fr-FR" sz="900" b="1" i="0" u="none" strike="noStrike">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a:effectLst/>
                          <a:latin typeface="Arial"/>
                          <a:cs typeface="Arial"/>
                        </a:rPr>
                        <a:t>Utiliser les ressources à disposition </a:t>
                      </a:r>
                    </a:p>
                  </a:txBody>
                  <a:tcPr marL="0" marR="0" marT="0" marB="0" anchor="ctr"/>
                </a:tc>
                <a:tc>
                  <a:txBody>
                    <a:bodyPr/>
                    <a:lstStyle/>
                    <a:p>
                      <a:pPr algn="l" fontAlgn="b"/>
                      <a:r>
                        <a:rPr lang="fr-FR" sz="700" u="none" strike="noStrike">
                          <a:effectLst/>
                          <a:latin typeface="Arial"/>
                          <a:cs typeface="Arial"/>
                          <a:hlinkClick r:id="rId14"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317176508"/>
                  </a:ext>
                </a:extLst>
              </a:tr>
              <a:tr h="132497">
                <a:tc>
                  <a:txBody>
                    <a:bodyPr/>
                    <a:lstStyle/>
                    <a:p>
                      <a:pPr algn="ctr" fontAlgn="b"/>
                      <a:r>
                        <a:rPr lang="fr-FR" sz="900" u="none" strike="noStrike">
                          <a:effectLst/>
                          <a:latin typeface="Arial"/>
                          <a:cs typeface="Arial"/>
                        </a:rPr>
                        <a:t>3;2</a:t>
                      </a:r>
                      <a:endParaRPr lang="fr-FR" sz="900" b="1" i="0" u="none" strike="noStrike">
                        <a:solidFill>
                          <a:srgbClr val="000000"/>
                        </a:solidFill>
                        <a:effectLst/>
                        <a:latin typeface="Arial"/>
                        <a:cs typeface="Arial"/>
                      </a:endParaRPr>
                    </a:p>
                  </a:txBody>
                  <a:tcPr marL="0" marR="0" marT="0" marB="0" anchor="ctr">
                    <a:solidFill>
                      <a:srgbClr val="7030A0"/>
                    </a:solidFill>
                  </a:tcPr>
                </a:tc>
                <a:tc>
                  <a:txBody>
                    <a:bodyPr/>
                    <a:lstStyle/>
                    <a:p>
                      <a:pPr lvl="0" algn="l">
                        <a:buNone/>
                      </a:pPr>
                      <a:r>
                        <a:rPr lang="fr-FR" sz="900" noProof="0">
                          <a:latin typeface="Arial"/>
                        </a:rPr>
                        <a:t>Mettre en place une ou des action(s) de sensibilisation aux valeurs de la République et la laïcité </a:t>
                      </a:r>
                      <a:endParaRPr lang="en-US" sz="900">
                        <a:latin typeface="Arial"/>
                      </a:endParaRPr>
                    </a:p>
                  </a:txBody>
                  <a:tcPr marL="0" marR="0" marT="0" marB="0" anchor="ctr"/>
                </a:tc>
                <a:tc>
                  <a:txBody>
                    <a:bodyPr/>
                    <a:lstStyle/>
                    <a:p>
                      <a:pPr algn="l" fontAlgn="b"/>
                      <a:r>
                        <a:rPr lang="fr-FR" sz="700" u="none" strike="noStrike">
                          <a:effectLst/>
                          <a:latin typeface="Arial"/>
                          <a:cs typeface="Arial"/>
                          <a:hlinkClick r:id="rId15"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609450606"/>
                  </a:ext>
                </a:extLst>
              </a:tr>
              <a:tr h="132497">
                <a:tc>
                  <a:txBody>
                    <a:bodyPr/>
                    <a:lstStyle/>
                    <a:p>
                      <a:pPr algn="ctr" fontAlgn="b"/>
                      <a:r>
                        <a:rPr lang="fr-FR" sz="900" u="none" strike="noStrike">
                          <a:effectLst/>
                          <a:latin typeface="Arial"/>
                          <a:cs typeface="Arial"/>
                        </a:rPr>
                        <a:t>3.3</a:t>
                      </a:r>
                      <a:endParaRPr lang="fr-FR" sz="900" b="1" i="0" u="none" strike="noStrike">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a:effectLst/>
                          <a:latin typeface="Arial"/>
                          <a:cs typeface="Arial"/>
                        </a:rPr>
                        <a:t>Mettre en place une ou des action(s) de valorisation de l'engagement des bénévoles​ et salarié.es</a:t>
                      </a:r>
                      <a:endParaRPr lang="fr-FR" sz="900" b="0" i="0" u="none" strike="noStrike">
                        <a:solidFill>
                          <a:srgbClr val="000000"/>
                        </a:solidFill>
                        <a:effectLst/>
                        <a:latin typeface="Arial"/>
                        <a:cs typeface="Arial"/>
                      </a:endParaRPr>
                    </a:p>
                  </a:txBody>
                  <a:tcPr marL="0" marR="0" marT="0" marB="0" anchor="ctr"/>
                </a:tc>
                <a:tc>
                  <a:txBody>
                    <a:bodyPr/>
                    <a:lstStyle/>
                    <a:p>
                      <a:pPr algn="l" fontAlgn="b"/>
                      <a:r>
                        <a:rPr lang="fr-FR" sz="700" u="none" strike="noStrike">
                          <a:effectLst/>
                          <a:latin typeface="Arial"/>
                          <a:cs typeface="Arial"/>
                          <a:hlinkClick r:id="rId16"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2216890074"/>
                  </a:ext>
                </a:extLst>
              </a:tr>
              <a:tr h="132497">
                <a:tc>
                  <a:txBody>
                    <a:bodyPr/>
                    <a:lstStyle/>
                    <a:p>
                      <a:pPr algn="ctr" fontAlgn="b"/>
                      <a:r>
                        <a:rPr lang="fr-FR" sz="900" u="none" strike="noStrike">
                          <a:effectLst/>
                          <a:latin typeface="Arial"/>
                          <a:cs typeface="Arial"/>
                        </a:rPr>
                        <a:t>3.4</a:t>
                      </a:r>
                      <a:endParaRPr lang="fr-FR" sz="900" b="1" i="0" u="none" strike="noStrike">
                        <a:solidFill>
                          <a:srgbClr val="000000"/>
                        </a:solidFill>
                        <a:effectLst/>
                        <a:latin typeface="Arial"/>
                        <a:cs typeface="Arial"/>
                      </a:endParaRPr>
                    </a:p>
                  </a:txBody>
                  <a:tcPr marL="0" marR="0" marT="0" marB="0" anchor="ctr">
                    <a:solidFill>
                      <a:srgbClr val="7030A0"/>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17"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811343792"/>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367642"/>
                  </a:ext>
                </a:extLst>
              </a:tr>
              <a:tr h="132497">
                <a:tc>
                  <a:txBody>
                    <a:bodyPr/>
                    <a:lstStyle/>
                    <a:p>
                      <a:pPr algn="ctr" fontAlgn="b"/>
                      <a:r>
                        <a:rPr lang="fr-FR" sz="900" u="none" strike="noStrike">
                          <a:effectLst/>
                          <a:latin typeface="Arial"/>
                          <a:cs typeface="Arial"/>
                        </a:rPr>
                        <a:t>4</a:t>
                      </a:r>
                      <a:endParaRPr lang="fr-FR" sz="900" b="1" i="0" u="none" strike="noStrike">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b="1" u="none" strike="noStrike">
                          <a:effectLst/>
                          <a:latin typeface="Arial"/>
                          <a:cs typeface="Arial"/>
                        </a:rPr>
                        <a:t>BASKET MIXTE</a:t>
                      </a:r>
                      <a:endParaRPr lang="fr-FR" sz="900" b="1" i="0" u="none" strike="noStrike">
                        <a:solidFill>
                          <a:srgbClr val="000000"/>
                        </a:solidFill>
                        <a:effectLst/>
                        <a:latin typeface="Arial"/>
                        <a:cs typeface="Arial"/>
                      </a:endParaRPr>
                    </a:p>
                  </a:txBody>
                  <a:tcPr marL="0" marR="0" marT="0" marB="0" anchor="ctr">
                    <a:solidFill>
                      <a:schemeClr val="accent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1"/>
                    </a:solidFill>
                  </a:tcPr>
                </a:tc>
                <a:extLst>
                  <a:ext uri="{0D108BD9-81ED-4DB2-BD59-A6C34878D82A}">
                    <a16:rowId xmlns:a16="http://schemas.microsoft.com/office/drawing/2014/main" val="2031376160"/>
                  </a:ext>
                </a:extLst>
              </a:tr>
              <a:tr h="132497">
                <a:tc>
                  <a:txBody>
                    <a:bodyPr/>
                    <a:lstStyle/>
                    <a:p>
                      <a:pPr algn="ctr" fontAlgn="b"/>
                      <a:r>
                        <a:rPr lang="fr-FR" sz="900" u="none" strike="noStrike">
                          <a:effectLst/>
                          <a:latin typeface="Arial"/>
                          <a:cs typeface="Arial"/>
                        </a:rPr>
                        <a:t>4.1</a:t>
                      </a:r>
                      <a:endParaRPr lang="fr-FR" sz="900" b="1" i="0" u="none" strike="noStrike">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a:effectLst/>
                          <a:latin typeface="Arial"/>
                          <a:cs typeface="Arial"/>
                        </a:rPr>
                        <a:t>Mettre en place une ou des action(s) favorisant l'engagement et la fidélisation des pratiquantes​ </a:t>
                      </a:r>
                      <a:endParaRPr lang="fr-FR" sz="900" b="0" i="0" u="none" strike="noStrike">
                        <a:solidFill>
                          <a:srgbClr val="000000"/>
                        </a:solidFill>
                        <a:effectLst/>
                        <a:latin typeface="Arial"/>
                        <a:cs typeface="Arial"/>
                      </a:endParaRPr>
                    </a:p>
                  </a:txBody>
                  <a:tcPr marL="0" marR="0" marT="0" marB="0" anchor="ctr"/>
                </a:tc>
                <a:tc>
                  <a:txBody>
                    <a:bodyPr/>
                    <a:lstStyle/>
                    <a:p>
                      <a:pPr algn="l" fontAlgn="b"/>
                      <a:r>
                        <a:rPr lang="fr-FR" sz="700" u="none" strike="noStrike">
                          <a:effectLst/>
                          <a:latin typeface="Arial"/>
                          <a:cs typeface="Arial"/>
                          <a:hlinkClick r:id="rId18"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124747354"/>
                  </a:ext>
                </a:extLst>
              </a:tr>
              <a:tr h="132497">
                <a:tc>
                  <a:txBody>
                    <a:bodyPr/>
                    <a:lstStyle/>
                    <a:p>
                      <a:pPr algn="ctr" fontAlgn="b"/>
                      <a:r>
                        <a:rPr lang="fr-FR" sz="900" u="none" strike="noStrike">
                          <a:effectLst/>
                          <a:latin typeface="Arial"/>
                          <a:cs typeface="Arial"/>
                        </a:rPr>
                        <a:t>4.2</a:t>
                      </a:r>
                      <a:endParaRPr lang="fr-FR" sz="900" b="1" i="0" u="none" strike="noStrike">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a:effectLst/>
                          <a:latin typeface="Arial"/>
                          <a:cs typeface="Arial"/>
                        </a:rPr>
                        <a:t>M</a:t>
                      </a:r>
                      <a:r>
                        <a:rPr lang="fr-FR" sz="900" b="0" i="0" u="none" strike="noStrike" noProof="0">
                          <a:effectLst/>
                          <a:latin typeface="Arial"/>
                        </a:rPr>
                        <a:t>ettre en place une ou des action(s) favorisant de l'engagement et la fidélisation des officielles et entraîneuses </a:t>
                      </a:r>
                      <a:endParaRPr lang="en-US"/>
                    </a:p>
                  </a:txBody>
                  <a:tcPr marL="0" marR="0" marT="0" marB="0" anchor="ctr"/>
                </a:tc>
                <a:tc>
                  <a:txBody>
                    <a:bodyPr/>
                    <a:lstStyle/>
                    <a:p>
                      <a:pPr algn="l" fontAlgn="b"/>
                      <a:r>
                        <a:rPr lang="fr-FR" sz="700" u="none" strike="noStrike">
                          <a:effectLst/>
                          <a:latin typeface="Arial"/>
                          <a:cs typeface="Arial"/>
                          <a:hlinkClick r:id="rId19"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585439218"/>
                  </a:ext>
                </a:extLst>
              </a:tr>
              <a:tr h="132497">
                <a:tc>
                  <a:txBody>
                    <a:bodyPr/>
                    <a:lstStyle/>
                    <a:p>
                      <a:pPr algn="ctr" fontAlgn="b"/>
                      <a:r>
                        <a:rPr lang="fr-FR" sz="900" u="none" strike="noStrike">
                          <a:effectLst/>
                          <a:latin typeface="Arial"/>
                          <a:cs typeface="Arial"/>
                        </a:rPr>
                        <a:t>4.3</a:t>
                      </a:r>
                      <a:endParaRPr lang="fr-FR" sz="900" b="1" i="0" u="none" strike="noStrike">
                        <a:solidFill>
                          <a:srgbClr val="000000"/>
                        </a:solidFill>
                        <a:effectLst/>
                        <a:latin typeface="Arial"/>
                        <a:cs typeface="Arial"/>
                      </a:endParaRPr>
                    </a:p>
                  </a:txBody>
                  <a:tcPr marL="0" marR="0" marT="0" marB="0" anchor="ctr">
                    <a:solidFill>
                      <a:schemeClr val="accent5"/>
                    </a:solidFill>
                  </a:tcPr>
                </a:tc>
                <a:tc>
                  <a:txBody>
                    <a:bodyPr/>
                    <a:lstStyle/>
                    <a:p>
                      <a:pPr lvl="0" algn="l">
                        <a:buNone/>
                      </a:pPr>
                      <a:r>
                        <a:rPr lang="fr-FR" sz="900" b="0" i="0" u="none" strike="noStrike" noProof="0">
                          <a:effectLst/>
                          <a:latin typeface="Arial"/>
                        </a:rPr>
                        <a:t>Mettre en place une ou des action(s) favorisant l'engagement et la fidélisation des dirigeantes </a:t>
                      </a:r>
                      <a:endParaRPr lang="en-US"/>
                    </a:p>
                  </a:txBody>
                  <a:tcPr marL="0" marR="0" marT="0" marB="0" anchor="ctr"/>
                </a:tc>
                <a:tc>
                  <a:txBody>
                    <a:bodyPr/>
                    <a:lstStyle/>
                    <a:p>
                      <a:pPr algn="l" fontAlgn="b"/>
                      <a:r>
                        <a:rPr lang="fr-FR" sz="700" u="none" strike="noStrike">
                          <a:effectLst/>
                          <a:latin typeface="Arial"/>
                          <a:cs typeface="Arial"/>
                          <a:hlinkClick r:id="rId20"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393337857"/>
                  </a:ext>
                </a:extLst>
              </a:tr>
              <a:tr h="132497">
                <a:tc>
                  <a:txBody>
                    <a:bodyPr/>
                    <a:lstStyle/>
                    <a:p>
                      <a:pPr algn="ctr" fontAlgn="b"/>
                      <a:r>
                        <a:rPr lang="fr-FR" sz="900" u="none" strike="noStrike">
                          <a:effectLst/>
                          <a:latin typeface="Arial"/>
                          <a:cs typeface="Arial"/>
                        </a:rPr>
                        <a:t>4.4</a:t>
                      </a:r>
                      <a:endParaRPr lang="fr-FR" sz="900" b="1" i="0" u="none" strike="noStrike">
                        <a:solidFill>
                          <a:srgbClr val="000000"/>
                        </a:solidFill>
                        <a:effectLst/>
                        <a:latin typeface="Arial"/>
                        <a:cs typeface="Arial"/>
                      </a:endParaRPr>
                    </a:p>
                  </a:txBody>
                  <a:tcPr marL="0" marR="0" marT="0" marB="0" anchor="ctr">
                    <a:solidFill>
                      <a:schemeClr val="accent5"/>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21"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84666367"/>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58530774"/>
                  </a:ext>
                </a:extLst>
              </a:tr>
              <a:tr h="132497">
                <a:tc>
                  <a:txBody>
                    <a:bodyPr/>
                    <a:lstStyle/>
                    <a:p>
                      <a:pPr algn="ctr" fontAlgn="b"/>
                      <a:r>
                        <a:rPr lang="fr-FR" sz="900" u="none" strike="noStrike">
                          <a:effectLst/>
                          <a:latin typeface="Arial"/>
                          <a:cs typeface="Arial"/>
                        </a:rPr>
                        <a:t>5</a:t>
                      </a:r>
                      <a:endParaRPr lang="fr-FR" sz="900" b="1" i="0" u="none" strike="noStrike">
                        <a:solidFill>
                          <a:srgbClr val="000000"/>
                        </a:solidFill>
                        <a:effectLst/>
                        <a:latin typeface="Arial"/>
                        <a:cs typeface="Arial"/>
                      </a:endParaRPr>
                    </a:p>
                  </a:txBody>
                  <a:tcPr marL="0" marR="0" marT="0" marB="0" anchor="ctr">
                    <a:solidFill>
                      <a:srgbClr val="FF0000"/>
                    </a:solidFill>
                  </a:tcPr>
                </a:tc>
                <a:tc>
                  <a:txBody>
                    <a:bodyPr/>
                    <a:lstStyle/>
                    <a:p>
                      <a:pPr algn="l" fontAlgn="ctr"/>
                      <a:r>
                        <a:rPr lang="fr-FR" sz="900" b="1" u="none" strike="noStrike">
                          <a:solidFill>
                            <a:schemeClr val="bg1"/>
                          </a:solidFill>
                          <a:effectLst/>
                          <a:latin typeface="Arial"/>
                          <a:cs typeface="Arial"/>
                        </a:rPr>
                        <a:t>BASKET PERFORMANT SOCIALEMENT</a:t>
                      </a:r>
                      <a:endParaRPr lang="fr-FR" sz="900" b="1" i="0" u="none" strike="noStrike">
                        <a:solidFill>
                          <a:schemeClr val="bg1"/>
                        </a:solidFill>
                        <a:effectLst/>
                        <a:latin typeface="Arial"/>
                        <a:cs typeface="Arial"/>
                      </a:endParaRPr>
                    </a:p>
                  </a:txBody>
                  <a:tcPr marL="0" marR="0" marT="0" marB="0" anchor="ctr">
                    <a:solidFill>
                      <a:srgbClr val="FF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00"/>
                    </a:solidFill>
                  </a:tcPr>
                </a:tc>
                <a:extLst>
                  <a:ext uri="{0D108BD9-81ED-4DB2-BD59-A6C34878D82A}">
                    <a16:rowId xmlns:a16="http://schemas.microsoft.com/office/drawing/2014/main" val="2286903800"/>
                  </a:ext>
                </a:extLst>
              </a:tr>
              <a:tr h="132497">
                <a:tc>
                  <a:txBody>
                    <a:bodyPr/>
                    <a:lstStyle/>
                    <a:p>
                      <a:pPr algn="ctr" fontAlgn="b"/>
                      <a:r>
                        <a:rPr lang="fr-FR" sz="900" u="none" strike="noStrike">
                          <a:effectLst/>
                          <a:latin typeface="Arial"/>
                          <a:cs typeface="Arial"/>
                        </a:rPr>
                        <a:t>5.1</a:t>
                      </a:r>
                      <a:endParaRPr lang="fr-FR" sz="900" b="1" i="0" u="none" strike="noStrike">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a:effectLst/>
                          <a:latin typeface="Arial"/>
                        </a:rPr>
                        <a:t>Mettre en place une ou des action(s) facilitant l’accès à la pratique pour tous les publics  </a:t>
                      </a:r>
                    </a:p>
                  </a:txBody>
                  <a:tcPr marL="0" marR="0" marT="0" marB="0" anchor="ctr"/>
                </a:tc>
                <a:tc>
                  <a:txBody>
                    <a:bodyPr/>
                    <a:lstStyle/>
                    <a:p>
                      <a:pPr algn="l" fontAlgn="b"/>
                      <a:r>
                        <a:rPr lang="fr-FR" sz="700" u="none" strike="noStrike">
                          <a:effectLst/>
                          <a:latin typeface="Arial"/>
                          <a:cs typeface="Arial"/>
                          <a:hlinkClick r:id="rId22"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23703401"/>
                  </a:ext>
                </a:extLst>
              </a:tr>
              <a:tr h="132497">
                <a:tc>
                  <a:txBody>
                    <a:bodyPr/>
                    <a:lstStyle/>
                    <a:p>
                      <a:pPr algn="ctr" fontAlgn="b"/>
                      <a:r>
                        <a:rPr lang="fr-FR" sz="900" u="none" strike="noStrike">
                          <a:effectLst/>
                          <a:latin typeface="Arial"/>
                          <a:cs typeface="Arial"/>
                        </a:rPr>
                        <a:t>5.2</a:t>
                      </a:r>
                      <a:endParaRPr lang="fr-FR" sz="900" b="1" i="0" u="none" strike="noStrike">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a:effectLst/>
                          <a:latin typeface="Arial"/>
                        </a:rPr>
                        <a:t>Mettre en place une ou des action(s) favorisant la prise de responsabilités et l'engagement des publics éloignés dans le club </a:t>
                      </a:r>
                      <a:endParaRPr lang="en-US"/>
                    </a:p>
                  </a:txBody>
                  <a:tcPr marL="0" marR="0" marT="0" marB="0" anchor="ctr"/>
                </a:tc>
                <a:tc>
                  <a:txBody>
                    <a:bodyPr/>
                    <a:lstStyle/>
                    <a:p>
                      <a:pPr algn="l" fontAlgn="b"/>
                      <a:r>
                        <a:rPr lang="fr-FR" sz="700" u="none" strike="noStrike">
                          <a:effectLst/>
                          <a:latin typeface="Arial"/>
                          <a:cs typeface="Arial"/>
                          <a:hlinkClick r:id="rId23"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541525146"/>
                  </a:ext>
                </a:extLst>
              </a:tr>
              <a:tr h="132497">
                <a:tc>
                  <a:txBody>
                    <a:bodyPr/>
                    <a:lstStyle/>
                    <a:p>
                      <a:pPr algn="ctr" fontAlgn="b"/>
                      <a:r>
                        <a:rPr lang="fr-FR" sz="900" u="none" strike="noStrike">
                          <a:effectLst/>
                          <a:latin typeface="Arial"/>
                          <a:cs typeface="Arial"/>
                        </a:rPr>
                        <a:t>5.3</a:t>
                      </a:r>
                      <a:endParaRPr lang="fr-FR" sz="900" b="1" i="0" u="none" strike="noStrike">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a:effectLst/>
                          <a:latin typeface="Arial"/>
                        </a:rPr>
                        <a:t>Mettre en place une ou des action(s) et dispositifs permettant l'insertion des publics dans la société </a:t>
                      </a:r>
                      <a:r>
                        <a:rPr lang="fr-FR" sz="900" b="0" i="0" u="none" strike="noStrike" noProof="0">
                          <a:effectLst/>
                        </a:rPr>
                        <a:t> </a:t>
                      </a:r>
                      <a:endParaRPr lang="en-US"/>
                    </a:p>
                  </a:txBody>
                  <a:tcPr marL="0" marR="0" marT="0" marB="0" anchor="ctr"/>
                </a:tc>
                <a:tc>
                  <a:txBody>
                    <a:bodyPr/>
                    <a:lstStyle/>
                    <a:p>
                      <a:pPr algn="l" fontAlgn="b"/>
                      <a:r>
                        <a:rPr lang="fr-FR" sz="700" u="none" strike="noStrike">
                          <a:effectLst/>
                          <a:latin typeface="Arial"/>
                          <a:cs typeface="Arial"/>
                          <a:hlinkClick r:id="rId24"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956302929"/>
                  </a:ext>
                </a:extLst>
              </a:tr>
              <a:tr h="132497">
                <a:tc>
                  <a:txBody>
                    <a:bodyPr/>
                    <a:lstStyle/>
                    <a:p>
                      <a:pPr algn="ctr" fontAlgn="b"/>
                      <a:r>
                        <a:rPr lang="fr-FR" sz="900" u="none" strike="noStrike">
                          <a:effectLst/>
                          <a:latin typeface="Arial"/>
                          <a:cs typeface="Arial"/>
                        </a:rPr>
                        <a:t>5.4</a:t>
                      </a:r>
                      <a:endParaRPr lang="fr-FR" sz="900" b="1" i="0" u="none" strike="noStrike">
                        <a:solidFill>
                          <a:srgbClr val="000000"/>
                        </a:solidFill>
                        <a:effectLst/>
                        <a:latin typeface="Arial"/>
                        <a:cs typeface="Arial"/>
                      </a:endParaRPr>
                    </a:p>
                  </a:txBody>
                  <a:tcPr marL="0" marR="0" marT="0" marB="0" anchor="ctr">
                    <a:solidFill>
                      <a:srgbClr val="FF0000"/>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25"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15642413"/>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9972664"/>
                  </a:ext>
                </a:extLst>
              </a:tr>
              <a:tr h="132497">
                <a:tc>
                  <a:txBody>
                    <a:bodyPr/>
                    <a:lstStyle/>
                    <a:p>
                      <a:pPr algn="ctr" fontAlgn="b"/>
                      <a:r>
                        <a:rPr lang="fr-FR" sz="900" u="none" strike="noStrike">
                          <a:effectLst/>
                          <a:latin typeface="Arial"/>
                          <a:cs typeface="Arial"/>
                        </a:rPr>
                        <a:t>6</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b="1" u="none" strike="noStrike">
                          <a:effectLst/>
                          <a:latin typeface="Arial"/>
                          <a:cs typeface="Arial"/>
                        </a:rPr>
                        <a:t>BASKET RESPONSABLE</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FF00"/>
                    </a:solidFill>
                  </a:tcPr>
                </a:tc>
                <a:extLst>
                  <a:ext uri="{0D108BD9-81ED-4DB2-BD59-A6C34878D82A}">
                    <a16:rowId xmlns:a16="http://schemas.microsoft.com/office/drawing/2014/main" val="834740671"/>
                  </a:ext>
                </a:extLst>
              </a:tr>
              <a:tr h="132497">
                <a:tc>
                  <a:txBody>
                    <a:bodyPr/>
                    <a:lstStyle/>
                    <a:p>
                      <a:pPr algn="ctr" fontAlgn="b"/>
                      <a:r>
                        <a:rPr lang="fr-FR" sz="900" u="none" strike="noStrike">
                          <a:effectLst/>
                          <a:latin typeface="Arial"/>
                          <a:cs typeface="Arial"/>
                        </a:rPr>
                        <a:t>6.1</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u="none" strike="noStrike">
                          <a:effectLst/>
                          <a:latin typeface="Arial"/>
                          <a:cs typeface="Arial"/>
                        </a:rPr>
                        <a:t>Utiliser les ressources à disposition</a:t>
                      </a:r>
                    </a:p>
                  </a:txBody>
                  <a:tcPr marL="0" marR="0" marT="0" marB="0" anchor="ctr"/>
                </a:tc>
                <a:tc>
                  <a:txBody>
                    <a:bodyPr/>
                    <a:lstStyle/>
                    <a:p>
                      <a:pPr algn="l" fontAlgn="b"/>
                      <a:r>
                        <a:rPr lang="fr-FR" sz="700" u="none" strike="noStrike">
                          <a:effectLst/>
                          <a:latin typeface="Arial"/>
                          <a:cs typeface="Arial"/>
                          <a:hlinkClick r:id="rId26"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800932532"/>
                  </a:ext>
                </a:extLst>
              </a:tr>
              <a:tr h="132497">
                <a:tc>
                  <a:txBody>
                    <a:bodyPr/>
                    <a:lstStyle/>
                    <a:p>
                      <a:pPr algn="ctr" fontAlgn="b"/>
                      <a:r>
                        <a:rPr lang="fr-FR" sz="900" u="none" strike="noStrike">
                          <a:effectLst/>
                          <a:latin typeface="Arial"/>
                          <a:cs typeface="Arial"/>
                        </a:rPr>
                        <a:t>6.2</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a:effectLst/>
                          <a:latin typeface="Arial"/>
                        </a:rPr>
                        <a:t>Mettre en place une ou des action(s) de sensibilisation à l'éco-responsabilité </a:t>
                      </a:r>
                      <a:endParaRPr lang="en-US"/>
                    </a:p>
                  </a:txBody>
                  <a:tcPr marL="0" marR="0" marT="0" marB="0" anchor="ctr"/>
                </a:tc>
                <a:tc>
                  <a:txBody>
                    <a:bodyPr/>
                    <a:lstStyle/>
                    <a:p>
                      <a:pPr algn="l" fontAlgn="b"/>
                      <a:r>
                        <a:rPr lang="fr-FR" sz="700" u="none" strike="noStrike">
                          <a:effectLst/>
                          <a:latin typeface="Arial"/>
                          <a:cs typeface="Arial"/>
                          <a:hlinkClick r:id="rId27"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775049497"/>
                  </a:ext>
                </a:extLst>
              </a:tr>
              <a:tr h="132497">
                <a:tc>
                  <a:txBody>
                    <a:bodyPr/>
                    <a:lstStyle/>
                    <a:p>
                      <a:pPr algn="ctr" fontAlgn="b"/>
                      <a:r>
                        <a:rPr lang="fr-FR" sz="900" u="none" strike="noStrike">
                          <a:effectLst/>
                          <a:latin typeface="Arial"/>
                          <a:cs typeface="Arial"/>
                        </a:rPr>
                        <a:t>6.3</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a:effectLst/>
                          <a:latin typeface="Arial"/>
                        </a:rPr>
                        <a:t>Mettre en place des actions durablement pour limiter l'émission de CO2 dans le cadre du fonctionnement du club  </a:t>
                      </a:r>
                      <a:endParaRPr lang="en-US"/>
                    </a:p>
                  </a:txBody>
                  <a:tcPr marL="0" marR="0" marT="0" marB="0" anchor="ctr"/>
                </a:tc>
                <a:tc>
                  <a:txBody>
                    <a:bodyPr/>
                    <a:lstStyle/>
                    <a:p>
                      <a:pPr algn="l" fontAlgn="b"/>
                      <a:r>
                        <a:rPr lang="fr-FR" sz="700" u="none" strike="noStrike">
                          <a:effectLst/>
                          <a:latin typeface="Arial"/>
                          <a:cs typeface="Arial"/>
                          <a:hlinkClick r:id="rId28"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2100298572"/>
                  </a:ext>
                </a:extLst>
              </a:tr>
              <a:tr h="132497">
                <a:tc>
                  <a:txBody>
                    <a:bodyPr/>
                    <a:lstStyle/>
                    <a:p>
                      <a:pPr algn="ctr" fontAlgn="b"/>
                      <a:r>
                        <a:rPr lang="fr-FR" sz="900" u="none" strike="noStrike">
                          <a:effectLst/>
                          <a:latin typeface="Arial"/>
                          <a:cs typeface="Arial"/>
                        </a:rPr>
                        <a:t>6.4</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29"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4039460304"/>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1391359"/>
                  </a:ext>
                </a:extLst>
              </a:tr>
              <a:tr h="132497">
                <a:tc>
                  <a:txBody>
                    <a:bodyPr/>
                    <a:lstStyle/>
                    <a:p>
                      <a:pPr algn="ctr" fontAlgn="b"/>
                      <a:r>
                        <a:rPr lang="fr-FR" sz="900" u="none" strike="noStrike">
                          <a:effectLst/>
                          <a:latin typeface="Arial"/>
                          <a:cs typeface="Arial"/>
                        </a:rPr>
                        <a:t>7</a:t>
                      </a:r>
                      <a:endParaRPr lang="fr-FR" sz="900" b="1" i="0" u="none" strike="noStrike">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b="1" u="none" strike="noStrike">
                          <a:solidFill>
                            <a:schemeClr val="bg1"/>
                          </a:solidFill>
                          <a:effectLst/>
                          <a:latin typeface="Arial"/>
                          <a:cs typeface="Arial"/>
                        </a:rPr>
                        <a:t>BASKET SAIN</a:t>
                      </a:r>
                      <a:endParaRPr lang="fr-FR" sz="900" b="1" i="0" u="none" strike="noStrike">
                        <a:solidFill>
                          <a:schemeClr val="bg1"/>
                        </a:solidFill>
                        <a:effectLst/>
                        <a:latin typeface="Arial"/>
                        <a:cs typeface="Arial"/>
                      </a:endParaRPr>
                    </a:p>
                  </a:txBody>
                  <a:tcPr marL="0" marR="0" marT="0" marB="0" anchor="ctr">
                    <a:solidFill>
                      <a:srgbClr val="C0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C00000"/>
                    </a:solidFill>
                  </a:tcPr>
                </a:tc>
                <a:extLst>
                  <a:ext uri="{0D108BD9-81ED-4DB2-BD59-A6C34878D82A}">
                    <a16:rowId xmlns:a16="http://schemas.microsoft.com/office/drawing/2014/main" val="393591100"/>
                  </a:ext>
                </a:extLst>
              </a:tr>
              <a:tr h="132497">
                <a:tc>
                  <a:txBody>
                    <a:bodyPr/>
                    <a:lstStyle/>
                    <a:p>
                      <a:pPr algn="ctr" fontAlgn="b"/>
                      <a:r>
                        <a:rPr lang="fr-FR" sz="900" u="none" strike="noStrike">
                          <a:effectLst/>
                          <a:latin typeface="Arial"/>
                          <a:cs typeface="Arial"/>
                        </a:rPr>
                        <a:t>7.1</a:t>
                      </a:r>
                      <a:endParaRPr lang="fr-FR" sz="900" b="1" i="0" u="none" strike="noStrike">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a:effectLst/>
                          <a:latin typeface="Arial"/>
                          <a:cs typeface="Arial"/>
                        </a:rPr>
                        <a:t>Utiliser les ressources à disposition </a:t>
                      </a:r>
                    </a:p>
                  </a:txBody>
                  <a:tcPr marL="0" marR="0" marT="0" marB="0" anchor="ctr"/>
                </a:tc>
                <a:tc>
                  <a:txBody>
                    <a:bodyPr/>
                    <a:lstStyle/>
                    <a:p>
                      <a:pPr algn="l" fontAlgn="b"/>
                      <a:r>
                        <a:rPr lang="fr-FR" sz="700" u="none" strike="noStrike">
                          <a:effectLst/>
                          <a:latin typeface="Arial"/>
                          <a:cs typeface="Arial"/>
                          <a:hlinkClick r:id="rId30"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508268903"/>
                  </a:ext>
                </a:extLst>
              </a:tr>
              <a:tr h="132497">
                <a:tc>
                  <a:txBody>
                    <a:bodyPr/>
                    <a:lstStyle/>
                    <a:p>
                      <a:pPr algn="ctr" fontAlgn="b"/>
                      <a:r>
                        <a:rPr lang="fr-FR" sz="900" u="none" strike="noStrike">
                          <a:effectLst/>
                          <a:latin typeface="Arial"/>
                          <a:cs typeface="Arial"/>
                        </a:rPr>
                        <a:t>7.2</a:t>
                      </a:r>
                      <a:endParaRPr lang="fr-FR" sz="900" b="1" i="0" u="none" strike="noStrike">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a:effectLst/>
                          <a:latin typeface="Arial"/>
                          <a:cs typeface="Arial"/>
                        </a:rPr>
                        <a:t>Mettre en place un ou des action(s) de sensibilisations favorisant un mode de vie sain </a:t>
                      </a:r>
                      <a:endParaRPr lang="fr-FR" sz="900" b="0" i="0" u="none" strike="noStrike">
                        <a:solidFill>
                          <a:srgbClr val="000000"/>
                        </a:solidFill>
                        <a:effectLst/>
                        <a:latin typeface="Arial"/>
                        <a:cs typeface="Arial"/>
                      </a:endParaRPr>
                    </a:p>
                  </a:txBody>
                  <a:tcPr marL="0" marR="0" marT="0" marB="0" anchor="ctr"/>
                </a:tc>
                <a:tc>
                  <a:txBody>
                    <a:bodyPr/>
                    <a:lstStyle/>
                    <a:p>
                      <a:pPr algn="l" fontAlgn="b"/>
                      <a:r>
                        <a:rPr lang="fr-FR" sz="700" u="none" strike="noStrike">
                          <a:effectLst/>
                          <a:latin typeface="Arial"/>
                          <a:cs typeface="Arial"/>
                          <a:hlinkClick r:id="rId31"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500600815"/>
                  </a:ext>
                </a:extLst>
              </a:tr>
              <a:tr h="0">
                <a:tc>
                  <a:txBody>
                    <a:bodyPr/>
                    <a:lstStyle/>
                    <a:p>
                      <a:pPr algn="ctr" fontAlgn="b"/>
                      <a:r>
                        <a:rPr lang="fr-FR" sz="900" u="none" strike="noStrike">
                          <a:effectLst/>
                          <a:latin typeface="Arial"/>
                          <a:cs typeface="Arial"/>
                        </a:rPr>
                        <a:t>7.3</a:t>
                      </a:r>
                      <a:endParaRPr lang="fr-FR" sz="900" b="1" i="0" u="none" strike="noStrike">
                        <a:solidFill>
                          <a:srgbClr val="000000"/>
                        </a:solidFill>
                        <a:effectLst/>
                        <a:latin typeface="Arial"/>
                        <a:cs typeface="Arial"/>
                      </a:endParaRPr>
                    </a:p>
                  </a:txBody>
                  <a:tcPr marL="0" marR="0" marT="0" marB="0" anchor="b">
                    <a:solidFill>
                      <a:srgbClr val="C00000"/>
                    </a:solidFill>
                  </a:tcPr>
                </a:tc>
                <a:tc>
                  <a:txBody>
                    <a:bodyPr/>
                    <a:lstStyle/>
                    <a:p>
                      <a:pPr lvl="0" algn="l">
                        <a:buNone/>
                      </a:pPr>
                      <a:r>
                        <a:rPr lang="fr-FR" sz="900" b="0" i="0" u="none" strike="noStrike" noProof="0">
                          <a:effectLst/>
                          <a:latin typeface="Arial"/>
                        </a:rPr>
                        <a:t>Mettre en place un ou des action(s) de sensibilisations sur le dopage</a:t>
                      </a:r>
                      <a:endParaRPr lang="en-US"/>
                    </a:p>
                  </a:txBody>
                  <a:tcPr marL="0" marR="0" marT="0" marB="0" anchor="ctr"/>
                </a:tc>
                <a:tc>
                  <a:txBody>
                    <a:bodyPr/>
                    <a:lstStyle/>
                    <a:p>
                      <a:pPr algn="l" fontAlgn="b"/>
                      <a:r>
                        <a:rPr lang="fr-FR" sz="700" u="none" strike="noStrike">
                          <a:effectLst/>
                          <a:latin typeface="Arial"/>
                          <a:cs typeface="Arial"/>
                          <a:hlinkClick r:id="rId32"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613281602"/>
                  </a:ext>
                </a:extLst>
              </a:tr>
              <a:tr h="132497">
                <a:tc>
                  <a:txBody>
                    <a:bodyPr/>
                    <a:lstStyle/>
                    <a:p>
                      <a:pPr algn="ctr" fontAlgn="b"/>
                      <a:r>
                        <a:rPr lang="fr-FR" sz="900" u="none" strike="noStrike">
                          <a:effectLst/>
                          <a:latin typeface="Arial"/>
                          <a:cs typeface="Arial"/>
                        </a:rPr>
                        <a:t>7.4</a:t>
                      </a:r>
                      <a:endParaRPr lang="fr-FR" sz="900" b="1" i="0" u="none" strike="noStrike">
                        <a:solidFill>
                          <a:srgbClr val="000000"/>
                        </a:solidFill>
                        <a:effectLst/>
                        <a:latin typeface="Arial"/>
                        <a:cs typeface="Arial"/>
                      </a:endParaRPr>
                    </a:p>
                  </a:txBody>
                  <a:tcPr marL="0" marR="0" marT="0" marB="0" anchor="b">
                    <a:solidFill>
                      <a:srgbClr val="C00000"/>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33"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27678601"/>
                  </a:ext>
                </a:extLst>
              </a:tr>
            </a:tbl>
          </a:graphicData>
        </a:graphic>
      </p:graphicFrame>
    </p:spTree>
    <p:extLst>
      <p:ext uri="{BB962C8B-B14F-4D97-AF65-F5344CB8AC3E}">
        <p14:creationId xmlns:p14="http://schemas.microsoft.com/office/powerpoint/2010/main" val="298069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1E4E311-6488-5BCD-2434-37A27D7892B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376BABE-340A-879B-4329-D87D778BD3E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CCF12842-D7A7-7794-C90E-A1D52D0738F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A1C4B2E-879A-E7A0-4972-93A0C753903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22612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43D98410-FA0A-5438-91C7-BD58F29122F4}"/>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dirigeantes,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dirigeantes,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p>
          <a:p>
            <a:pPr marL="285750" indent="-285750" algn="just">
              <a:buFont typeface="Arial,Sans-Serif"/>
              <a:buChar char="•"/>
            </a:pPr>
            <a:endParaRPr lang="fr-FR">
              <a:cs typeface="Calibri"/>
            </a:endParaRPr>
          </a:p>
          <a:p>
            <a:endParaRPr lang="fr-FR">
              <a:cs typeface="Calibri"/>
            </a:endParaRPr>
          </a:p>
          <a:p>
            <a:pPr marL="285750" indent="-285750" algn="just">
              <a:buFont typeface="Arial,Sans-Serif"/>
              <a:buChar char="•"/>
            </a:pPr>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dirigeantes</a:t>
            </a:r>
            <a:r>
              <a:rPr lang="fr-FR" b="1">
                <a:cs typeface="Calibri"/>
              </a:rPr>
              <a:t> </a:t>
            </a:r>
          </a:p>
          <a:p>
            <a:pPr algn="just"/>
            <a:r>
              <a:rPr lang="fr-FR" b="1">
                <a:cs typeface="Calibri"/>
              </a:rPr>
              <a:t>     (ex : opération de communication au sein du club, démarchage auprès d'entreprises etc.)</a:t>
            </a:r>
            <a:endParaRPr lang="fr-FR">
              <a:cs typeface="Calibri" panose="020F0502020204030204"/>
            </a:endParaRP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dirigeantes</a:t>
            </a:r>
            <a:endParaRPr lang="fr-FR" b="1">
              <a:cs typeface="Calibri"/>
            </a:endParaRPr>
          </a:p>
          <a:p>
            <a:pPr algn="just"/>
            <a:r>
              <a:rPr lang="fr-FR" b="1">
                <a:cs typeface="Calibri"/>
              </a:rPr>
              <a:t>     (ex : mise à l'honneur, prix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veiller à une parité sur les instances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93987DB-7B41-9537-72B4-FA4D220E764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7F1ACE7-E2FF-EF5A-C380-EDDB0DC941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6A5634D0-92DD-5230-2E3C-03EF15398A9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90082"/>
            <a:ext cx="10038078"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843741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C4EB272-7798-899F-80B8-D3618EF0E2D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2FB49C-9B53-258D-5B66-E32312B4E7A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AEFFDD3F-4A1B-4120-142E-31062C3E230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041FD10-5139-CB77-5DB7-8E8A5FA3072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62405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0FBB59-C3B3-DACB-6CEC-31685AA6CD1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485563A-959D-D508-0386-8F3A13560EA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FD43381C-B27F-CE15-E3AD-DFC1164F7CD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100125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8EA57B4-8BC5-B064-8D9E-3292259CCFF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FB22EAC-1C47-DA36-C672-7B85D2AA880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CA33AB6A-598F-7835-8ABE-E9BD7DC808D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B80456C-B01D-6D48-946C-D89B4EE6382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0451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46458" y="775924"/>
            <a:ext cx="6345177" cy="5306154"/>
          </a:xfrm>
          <a:prstGeom prst="rect">
            <a:avLst/>
          </a:prstGeom>
        </p:spPr>
      </p:pic>
      <p:sp>
        <p:nvSpPr>
          <p:cNvPr id="3" name="TextBox 3"/>
          <p:cNvSpPr txBox="1"/>
          <p:nvPr/>
        </p:nvSpPr>
        <p:spPr>
          <a:xfrm>
            <a:off x="6851229" y="1088844"/>
            <a:ext cx="5171774" cy="5092997"/>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cinquième thématique est le basket performant socialement qui ressence </a:t>
            </a:r>
            <a:r>
              <a:rPr lang="fr-FR" sz="1200" b="1" spc="19">
                <a:solidFill>
                  <a:srgbClr val="000000"/>
                </a:solidFill>
                <a:latin typeface="Montserrat"/>
              </a:rPr>
              <a:t>toutes actions favorisant la réussite scolaire, l'insertion professionnelle et l'inclusion sociale grâce au basketball.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permettre l'insertion et l'inclusion des publics.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publics éloignés de la pratique </a:t>
            </a:r>
            <a:r>
              <a:rPr lang="fr-FR" sz="1200" spc="19">
                <a:solidFill>
                  <a:srgbClr val="000000"/>
                </a:solidFill>
                <a:latin typeface="Montserrat"/>
              </a:rPr>
              <a:t>(QPV, ZRR, réfugiés, jeunes, personnes en situation de handicap etc.).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pour </a:t>
            </a:r>
            <a:r>
              <a:rPr lang="fr-FR" sz="1200" b="1" spc="19">
                <a:solidFill>
                  <a:srgbClr val="000000"/>
                </a:solidFill>
                <a:latin typeface="Montserrat"/>
              </a:rPr>
              <a:t>favoriser la prise de responsabilité </a:t>
            </a:r>
            <a:r>
              <a:rPr lang="fr-FR" sz="1200" spc="19">
                <a:solidFill>
                  <a:srgbClr val="000000"/>
                </a:solidFill>
                <a:latin typeface="Montserrat"/>
              </a:rPr>
              <a:t>et l'engagement des publics éloignés dans le club.​</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et dispositifs sont mis en place pour </a:t>
            </a:r>
            <a:r>
              <a:rPr lang="fr-FR" sz="1200" b="1" spc="19">
                <a:solidFill>
                  <a:srgbClr val="000000"/>
                </a:solidFill>
                <a:latin typeface="Montserrat"/>
              </a:rPr>
              <a:t>favoriser l'insertion des publics </a:t>
            </a:r>
            <a:r>
              <a:rPr lang="fr-FR" sz="1200" spc="19">
                <a:solidFill>
                  <a:srgbClr val="000000"/>
                </a:solidFill>
                <a:latin typeface="Montserrat"/>
              </a:rPr>
              <a:t>dans la société.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165514"/>
            <a:ext cx="5566142" cy="923330"/>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5: BASKET PERFORMANT SOCIALEMENT</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5 : BASKET PERFORMANT SOCIALEMENT</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A125455E-364F-AE60-76B4-A4E7444F59EB}"/>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cs typeface="Calibri"/>
              </a:rPr>
              <a:t>Votre démarche ...</a:t>
            </a:r>
          </a:p>
        </p:txBody>
      </p:sp>
      <p:sp>
        <p:nvSpPr>
          <p:cNvPr id="9" name="Rectangle 8">
            <a:extLst>
              <a:ext uri="{FF2B5EF4-FFF2-40B4-BE49-F238E27FC236}">
                <a16:creationId xmlns:a16="http://schemas.microsoft.com/office/drawing/2014/main" id="{96E37489-B40B-08B9-41CE-4138C7F5CA41}"/>
              </a:ext>
            </a:extLst>
          </p:cNvPr>
          <p:cNvSpPr/>
          <p:nvPr/>
        </p:nvSpPr>
        <p:spPr>
          <a:xfrm>
            <a:off x="1294642" y="952692"/>
            <a:ext cx="10597838" cy="369332"/>
          </a:xfrm>
          <a:prstGeom prst="rect">
            <a:avLst/>
          </a:prstGeom>
        </p:spPr>
        <p:txBody>
          <a:bodyPr wrap="none" lIns="91440" tIns="45720" rIns="91440" bIns="45720" anchor="t">
            <a:spAutoFit/>
          </a:bodyPr>
          <a:lstStyle/>
          <a:p>
            <a:r>
              <a:rPr lang="fr-FR">
                <a:latin typeface="Arial"/>
                <a:cs typeface="Arial"/>
              </a:rPr>
              <a:t>Voici en quelques lignes votre démarche concernant la thématique un basket performant socialement :</a:t>
            </a:r>
          </a:p>
        </p:txBody>
      </p:sp>
      <p:grpSp>
        <p:nvGrpSpPr>
          <p:cNvPr id="2" name="Group 6">
            <a:extLst>
              <a:ext uri="{FF2B5EF4-FFF2-40B4-BE49-F238E27FC236}">
                <a16:creationId xmlns:a16="http://schemas.microsoft.com/office/drawing/2014/main" id="{066848D6-0C0B-89D3-1A07-5FA01D8E958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DEF7992-DCF7-F8AC-87DA-846B4F83EA6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B89F000F-1752-15B3-AD44-47A1222B3E1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406073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D8C4F268-8218-83EB-29C6-9691F65ABFC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FC8B233-51C6-3A44-0BF8-9D5F0753DD7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000F397D-3EF6-F2EA-2BD7-1933A47F52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4" name="Rectangle 3"/>
          <p:cNvSpPr/>
          <p:nvPr/>
        </p:nvSpPr>
        <p:spPr>
          <a:xfrm>
            <a:off x="1524001" y="0"/>
            <a:ext cx="9334500" cy="646331"/>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126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49E126CE-E559-351D-918F-47091CBE8F8F}"/>
              </a:ext>
            </a:extLst>
          </p:cNvPr>
          <p:cNvSpPr txBox="1"/>
          <p:nvPr/>
        </p:nvSpPr>
        <p:spPr>
          <a:xfrm>
            <a:off x="1561040" y="713425"/>
            <a:ext cx="906991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faciliter l'accès à la pratique des publics. </a:t>
            </a:r>
            <a:endParaRPr lang="en-US"/>
          </a:p>
          <a:p>
            <a:pPr algn="just"/>
            <a:endParaRPr lang="fr-FR">
              <a:cs typeface="Calibri"/>
            </a:endParaRPr>
          </a:p>
          <a:p>
            <a:pPr algn="just"/>
            <a:r>
              <a:rPr lang="fr-FR">
                <a:cs typeface="Calibri"/>
              </a:rPr>
              <a:t>Ces actions peuvent être en lien avec les suivantes : </a:t>
            </a:r>
            <a:endParaRPr lang="fr-FR">
              <a:ea typeface="Calibri"/>
              <a:cs typeface="Calibri"/>
            </a:endParaRPr>
          </a:p>
          <a:p>
            <a:pPr algn="just"/>
            <a:r>
              <a:rPr lang="fr-FR">
                <a:cs typeface="Calibri"/>
              </a:rPr>
              <a:t>- L'animation de </a:t>
            </a:r>
            <a:r>
              <a:rPr lang="fr-FR" err="1">
                <a:cs typeface="Calibri"/>
              </a:rPr>
              <a:t>playgrounds</a:t>
            </a:r>
            <a:r>
              <a:rPr lang="fr-FR">
                <a:cs typeface="Calibri"/>
              </a:rPr>
              <a:t> permettant d'attirer de nouveaux pratiquants et favoriser l'intégration de nouveaux publics (ex : public éloigné de la pratique sportive, personnes en situation de handicap, pénitentiaire).</a:t>
            </a:r>
            <a:endParaRPr lang="fr-FR">
              <a:ea typeface="Calibri"/>
              <a:cs typeface="Calibri"/>
            </a:endParaRPr>
          </a:p>
          <a:p>
            <a:pPr algn="just"/>
            <a:r>
              <a:rPr lang="fr-FR">
                <a:cs typeface="Calibri"/>
              </a:rPr>
              <a:t>- Les Centres Génération Basket ou action(s) similaire(s) permettant à des jeunes, à partir de 8 ans, de pratiquer le basketball gratuitement durant les vacances scolaires </a:t>
            </a:r>
            <a:endParaRPr lang="fr-FR">
              <a:ea typeface="Calibri"/>
              <a:cs typeface="Calibri"/>
            </a:endParaRPr>
          </a:p>
          <a:p>
            <a:pPr algn="just"/>
            <a:r>
              <a:rPr lang="fr-FR">
                <a:cs typeface="Calibri"/>
              </a:rPr>
              <a:t>- L'intégration et la participation de réfugiés au sein de votre club </a:t>
            </a:r>
            <a:endParaRPr lang="fr-FR">
              <a:ea typeface="Calibri"/>
              <a:cs typeface="Calibri"/>
            </a:endParaRPr>
          </a:p>
          <a:p>
            <a:pPr algn="just"/>
            <a:r>
              <a:rPr lang="fr-FR">
                <a:ea typeface="Calibri"/>
                <a:cs typeface="Calibri"/>
              </a:rPr>
              <a:t>- Facilitation à la prise de licence (ex : réduction, équipement offert etc.)</a:t>
            </a:r>
            <a:endParaRPr lang="fr-FR">
              <a:cs typeface="Calibri"/>
            </a:endParaRPr>
          </a:p>
          <a:p>
            <a:pPr algn="just"/>
            <a:r>
              <a:rPr lang="fr-FR">
                <a:cs typeface="Calibri"/>
              </a:rPr>
              <a:t>- Etc.</a:t>
            </a:r>
            <a:endParaRPr lang="fr-FR">
              <a:ea typeface="Calibri" panose="020F0502020204030204"/>
              <a:cs typeface="Calibri"/>
            </a:endParaRPr>
          </a:p>
          <a:p>
            <a:pPr algn="just"/>
            <a:endParaRPr lang="fr-FR">
              <a:cs typeface="Calibri"/>
            </a:endParaRPr>
          </a:p>
          <a:p>
            <a:pPr algn="just"/>
            <a:r>
              <a:rPr lang="fr-FR" b="1">
                <a:cs typeface="Calibri"/>
              </a:rPr>
              <a:t>Les justificatifs attendus :</a:t>
            </a:r>
            <a:r>
              <a:rPr lang="fr-FR">
                <a:cs typeface="Calibri"/>
              </a:rPr>
              <a:t> </a:t>
            </a:r>
            <a:endParaRPr lang="fr-FR">
              <a:ea typeface="Calibri"/>
              <a:cs typeface="Calibri"/>
            </a:endParaRPr>
          </a:p>
          <a:p>
            <a:pPr algn="just"/>
            <a:r>
              <a:rPr lang="fr-FR" b="1">
                <a:cs typeface="Calibri"/>
              </a:rPr>
              <a:t>-</a:t>
            </a:r>
            <a:r>
              <a:rPr lang="fr-FR">
                <a:cs typeface="Calibri"/>
              </a:rPr>
              <a:t> </a:t>
            </a:r>
            <a:r>
              <a:rPr lang="fr-FR" b="1">
                <a:cs typeface="Calibri"/>
              </a:rPr>
              <a:t>Des photos, articles de presse, liens réseaux sociaux mettant en avant votre implication dans l'animation de </a:t>
            </a:r>
            <a:r>
              <a:rPr lang="fr-FR" b="1" err="1">
                <a:cs typeface="Calibri"/>
              </a:rPr>
              <a:t>playgrounds</a:t>
            </a:r>
            <a:r>
              <a:rPr lang="fr-FR" b="1">
                <a:cs typeface="Calibri"/>
              </a:rPr>
              <a:t> </a:t>
            </a:r>
            <a:endParaRPr lang="fr-FR" b="1">
              <a:ea typeface="Calibri"/>
              <a:cs typeface="Calibri"/>
            </a:endParaRPr>
          </a:p>
          <a:p>
            <a:pPr algn="just"/>
            <a:r>
              <a:rPr lang="fr-FR" b="1">
                <a:cs typeface="Calibri"/>
              </a:rPr>
              <a:t>- Tout document justifiant l'inscription d'un ou de vos jeunes aux Centres Génération Basket ou action(s) similaire(s) </a:t>
            </a:r>
            <a:endParaRPr lang="fr-FR" b="1">
              <a:ea typeface="Calibri"/>
              <a:cs typeface="Calibri"/>
            </a:endParaRPr>
          </a:p>
          <a:p>
            <a:pPr algn="just"/>
            <a:r>
              <a:rPr lang="fr-FR" b="1">
                <a:cs typeface="Calibri"/>
              </a:rPr>
              <a:t>- Des photos et explications justifiants les actions mises en place afin d'intégrer des publics éloignés (ex : réfugiés ou tout autre public) au sein de votre club </a:t>
            </a:r>
            <a:endParaRPr lang="fr-FR" b="1">
              <a:ea typeface="Calibri"/>
              <a:cs typeface="Calibri"/>
            </a:endParaRPr>
          </a:p>
          <a:p>
            <a:endParaRPr lang="fr-FR">
              <a:cs typeface="Calibri"/>
            </a:endParaRPr>
          </a:p>
          <a:p>
            <a:endParaRPr lang="en-US" b="1">
              <a:cs typeface="Calibri"/>
            </a:endParaRPr>
          </a:p>
        </p:txBody>
      </p:sp>
      <p:sp>
        <p:nvSpPr>
          <p:cNvPr id="9" name="Rectangle 8">
            <a:extLst>
              <a:ext uri="{FF2B5EF4-FFF2-40B4-BE49-F238E27FC236}">
                <a16:creationId xmlns:a16="http://schemas.microsoft.com/office/drawing/2014/main" id="{A6030B9E-C64B-F5C4-DE16-93A55E188B95}"/>
              </a:ext>
            </a:extLst>
          </p:cNvPr>
          <p:cNvSpPr/>
          <p:nvPr/>
        </p:nvSpPr>
        <p:spPr>
          <a:xfrm>
            <a:off x="1526267" y="4291140"/>
            <a:ext cx="9438751" cy="19707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26758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 </a:t>
            </a:r>
          </a:p>
          <a:p>
            <a:pPr algn="ctr"/>
            <a:endParaRPr lang="fr-FR">
              <a:latin typeface="Arial"/>
              <a:cs typeface="Arial"/>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EF0CCA5-0E28-2820-A45C-87836921300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A49420D-8FED-12F3-87A4-7AB22EB93A3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71C75980-56AF-6F41-027E-FA17CD8C46A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1BE3EBB-3C61-C45A-4C41-BCBD8ADE72A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41575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DDFA3297-6F13-069E-0BAA-636A839227C3}"/>
              </a:ext>
            </a:extLst>
          </p:cNvPr>
          <p:cNvSpPr txBox="1"/>
          <p:nvPr/>
        </p:nvSpPr>
        <p:spPr>
          <a:xfrm>
            <a:off x="1852083" y="201083"/>
            <a:ext cx="81068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Arial"/>
              </a:rPr>
              <a:t>Critère 5.2 : Mettre en place une ou des action(s) favorisant la prise de responsabilités et l'engagement des publics éloignés dans le club </a:t>
            </a:r>
            <a:endParaRPr lang="fr-FR">
              <a:cs typeface="Calibri"/>
            </a:endParaRPr>
          </a:p>
        </p:txBody>
      </p:sp>
      <p:sp>
        <p:nvSpPr>
          <p:cNvPr id="3" name="TextBox 2">
            <a:extLst>
              <a:ext uri="{FF2B5EF4-FFF2-40B4-BE49-F238E27FC236}">
                <a16:creationId xmlns:a16="http://schemas.microsoft.com/office/drawing/2014/main" id="{42EE7C0C-BDF3-5ACC-7DE6-839305DAF6B9}"/>
              </a:ext>
            </a:extLst>
          </p:cNvPr>
          <p:cNvSpPr txBox="1"/>
          <p:nvPr/>
        </p:nvSpPr>
        <p:spPr>
          <a:xfrm>
            <a:off x="1852083" y="1269751"/>
            <a:ext cx="890904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favoriser la prise de responsabilités et l'engagement des publics éloignés de votre club.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Engager des publics éloignés en service civique, alternance, stage etc. </a:t>
            </a:r>
          </a:p>
          <a:p>
            <a:pPr algn="just"/>
            <a:r>
              <a:rPr lang="fr-FR">
                <a:cs typeface="Calibri"/>
              </a:rPr>
              <a:t>- Proposer aux jeunes du soutien scolaire ou action(s) similaire(s) afin de lutter contre les signes de décrochage scolaire et aller plus loin que la seule pratique du basketball</a:t>
            </a:r>
          </a:p>
          <a:p>
            <a:pPr algn="just"/>
            <a:r>
              <a:rPr lang="fr-FR">
                <a:cs typeface="Calibri"/>
              </a:rPr>
              <a:t>- Proposer aux jeunes de participer à des ateliers pratiques (exemples : CV et lettre de motivation et préparation à des entretiens d'embauche)</a:t>
            </a:r>
          </a:p>
          <a:p>
            <a:pPr algn="just"/>
            <a:r>
              <a:rPr lang="fr-FR">
                <a:cs typeface="Calibri"/>
              </a:rPr>
              <a:t>- </a:t>
            </a:r>
            <a:r>
              <a:rPr lang="fr-FR" err="1">
                <a:cs typeface="Calibri"/>
              </a:rPr>
              <a:t>Etc</a:t>
            </a:r>
            <a:endParaRPr lang="fr-FR">
              <a:cs typeface="Calibri"/>
            </a:endParaRPr>
          </a:p>
          <a:p>
            <a:endParaRPr lang="fr-FR">
              <a:cs typeface="Calibri"/>
            </a:endParaRPr>
          </a:p>
          <a:p>
            <a:endParaRPr lang="fr-FR">
              <a:cs typeface="Calibri"/>
            </a:endParaRPr>
          </a:p>
          <a:p>
            <a:pPr algn="just"/>
            <a:r>
              <a:rPr lang="fr-FR" b="1">
                <a:cs typeface="Calibri"/>
              </a:rPr>
              <a:t>Les justificatifs attendus :</a:t>
            </a:r>
          </a:p>
          <a:p>
            <a:pPr algn="just"/>
            <a:r>
              <a:rPr lang="fr-FR" b="1">
                <a:cs typeface="Calibri"/>
              </a:rPr>
              <a:t>- Tout document (ex : lien avec d'autres associations...) pouvant justifier l'accompagnement des publics éloignés dans votre club.</a:t>
            </a:r>
            <a:endParaRPr lang="fr-FR">
              <a:cs typeface="Calibri" panose="020F0502020204030204"/>
            </a:endParaRPr>
          </a:p>
          <a:p>
            <a:pPr algn="just"/>
            <a:r>
              <a:rPr lang="fr-FR" b="1">
                <a:cs typeface="Calibri"/>
              </a:rPr>
              <a:t>- Des photos, liens réseaux sociaux mettant en avant toute initiative liée au soutien scolaire, aux ateliers pratiques et action(s) similaire(s).</a:t>
            </a:r>
          </a:p>
          <a:p>
            <a:endParaRPr lang="fr-FR" b="1">
              <a:cs typeface="Calibri"/>
            </a:endParaRPr>
          </a:p>
          <a:p>
            <a:pPr algn="just"/>
            <a:endParaRPr lang="fr-FR" b="1">
              <a:cs typeface="Calibri"/>
            </a:endParaRPr>
          </a:p>
          <a:p>
            <a:endParaRPr lang="en-US">
              <a:cs typeface="Calibri"/>
            </a:endParaRPr>
          </a:p>
        </p:txBody>
      </p:sp>
      <p:grpSp>
        <p:nvGrpSpPr>
          <p:cNvPr id="4" name="Group 6">
            <a:extLst>
              <a:ext uri="{FF2B5EF4-FFF2-40B4-BE49-F238E27FC236}">
                <a16:creationId xmlns:a16="http://schemas.microsoft.com/office/drawing/2014/main" id="{875DC54A-2952-4C32-2D00-05DA9B1BB1B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7BBE6EA7-F025-9377-3095-74B6FA7A26B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03434B46-2D81-D310-1202-8B36BA2A3F2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817368" y="4547993"/>
            <a:ext cx="9207584" cy="1551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9857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15611" y="1693172"/>
            <a:ext cx="4999759" cy="3471656"/>
          </a:xfrm>
          <a:prstGeom prst="rect">
            <a:avLst/>
          </a:prstGeom>
        </p:spPr>
        <p:txBody>
          <a:bodyPr wrap="square" lIns="0" tIns="0" rIns="0" bIns="0" rtlCol="0" anchor="t">
            <a:spAutoFit/>
          </a:bodyPr>
          <a:lstStyle/>
          <a:p>
            <a:pPr marL="0" marR="0" lvl="0" indent="0" algn="just" defTabSz="609630" rtl="0" eaLnBrk="1" fontAlgn="auto" latinLnBrk="0" hangingPunct="1">
              <a:lnSpc>
                <a:spcPts val="2061"/>
              </a:lnSpc>
              <a:spcBef>
                <a:spcPct val="0"/>
              </a:spcBef>
              <a:spcAft>
                <a:spcPts val="0"/>
              </a:spcAft>
              <a:buClrTx/>
              <a:buSzTx/>
              <a:buFontTx/>
              <a:buNone/>
              <a:tabLst/>
              <a:defRPr/>
            </a:pPr>
            <a:r>
              <a:rPr lang="fr-FR" sz="1200" spc="19">
                <a:solidFill>
                  <a:srgbClr val="000000"/>
                </a:solidFill>
                <a:latin typeface="Montserrat"/>
              </a:rPr>
              <a:t>Dans le cadre des actions transverses, nous voulons nous assurer que :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L’organisation des actions sociétales de votre club est </a:t>
            </a:r>
            <a:r>
              <a:rPr lang="fr-FR" sz="1200" b="1" spc="19">
                <a:solidFill>
                  <a:srgbClr val="000000"/>
                </a:solidFill>
                <a:latin typeface="Montserrat"/>
              </a:rPr>
              <a:t>pilotée par une équipe</a:t>
            </a:r>
            <a:r>
              <a:rPr lang="fr-FR" sz="1200" spc="19">
                <a:solidFill>
                  <a:srgbClr val="000000"/>
                </a:solidFill>
                <a:latin typeface="Montserrat"/>
              </a:rPr>
              <a:t>, </a:t>
            </a:r>
            <a:r>
              <a:rPr lang="fr-FR" sz="1200" b="1" spc="19">
                <a:solidFill>
                  <a:srgbClr val="000000"/>
                </a:solidFill>
                <a:latin typeface="Montserrat"/>
              </a:rPr>
              <a:t>une commission</a:t>
            </a:r>
            <a:r>
              <a:rPr lang="fr-FR" sz="1200" spc="19">
                <a:solidFill>
                  <a:srgbClr val="000000"/>
                </a:solidFill>
                <a:latin typeface="Montserrat"/>
              </a:rPr>
              <a:t>, et non une seule personne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Les personnes de cette commission sont impliquées dans le </a:t>
            </a:r>
            <a:r>
              <a:rPr lang="fr-FR" sz="1200" b="1" spc="19">
                <a:solidFill>
                  <a:srgbClr val="000000"/>
                </a:solidFill>
                <a:latin typeface="Montserrat"/>
              </a:rPr>
              <a:t>conseil d’administration du club</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 </a:t>
            </a:r>
            <a:r>
              <a:rPr lang="fr-FR" sz="1200" b="1" spc="19">
                <a:solidFill>
                  <a:srgbClr val="000000"/>
                </a:solidFill>
                <a:latin typeface="Montserrat"/>
              </a:rPr>
              <a:t>club communique sur les engagements responsables </a:t>
            </a:r>
            <a:r>
              <a:rPr lang="fr-FR" sz="1200" spc="19">
                <a:solidFill>
                  <a:srgbClr val="000000"/>
                </a:solidFill>
                <a:latin typeface="Montserrat"/>
              </a:rPr>
              <a:t>de façon régulière, tant en interne qu’en externe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L’ensemble du club est concerné </a:t>
            </a:r>
            <a:r>
              <a:rPr lang="fr-FR" sz="1200" spc="19">
                <a:solidFill>
                  <a:srgbClr val="000000"/>
                </a:solidFill>
                <a:latin typeface="Montserrat"/>
              </a:rPr>
              <a:t>par les actions mises en place par cette commission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Votre démarche se diffuse </a:t>
            </a:r>
            <a:r>
              <a:rPr lang="fr-FR" sz="1200" spc="19">
                <a:solidFill>
                  <a:srgbClr val="000000"/>
                </a:solidFill>
                <a:latin typeface="Montserrat"/>
              </a:rPr>
              <a:t>au-delà du club en travaillant en réseau</a:t>
            </a:r>
          </a:p>
        </p:txBody>
      </p:sp>
      <p:sp>
        <p:nvSpPr>
          <p:cNvPr id="4" name="TextBox 4"/>
          <p:cNvSpPr txBox="1"/>
          <p:nvPr/>
        </p:nvSpPr>
        <p:spPr>
          <a:xfrm>
            <a:off x="6492235" y="374298"/>
            <a:ext cx="5833689" cy="615553"/>
          </a:xfrm>
          <a:prstGeom prst="rect">
            <a:avLst/>
          </a:prstGeom>
        </p:spPr>
        <p:txBody>
          <a:bodyPr lIns="0" tIns="0" rIns="0" bIns="0" rtlCol="0" anchor="t">
            <a:spAutoFit/>
          </a:bodyPr>
          <a:lstStyle/>
          <a:p>
            <a:pPr marL="0" marR="0" lvl="0" indent="0" algn="l" defTabSz="609630" rtl="0" eaLnBrk="1" fontAlgn="auto" latinLnBrk="0" hangingPunct="1">
              <a:lnSpc>
                <a:spcPts val="24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FFBB"/>
                <a:ea typeface="+mn-ea"/>
                <a:cs typeface="+mn-cs"/>
              </a:rPr>
              <a:t>THEMATIQUE 0 : </a:t>
            </a:r>
            <a:r>
              <a:rPr lang="en-US" sz="2000">
                <a:solidFill>
                  <a:srgbClr val="000000"/>
                </a:solidFill>
                <a:latin typeface="FFBB"/>
              </a:rPr>
              <a:t>ACTIONS TRANSVERSES</a:t>
            </a:r>
            <a:r>
              <a:rPr kumimoji="0" lang="en-US" sz="2000" b="0" i="0" u="none" strike="noStrike" kern="1200" cap="none" spc="0" normalizeH="0" baseline="0" noProof="0">
                <a:ln>
                  <a:noFill/>
                </a:ln>
                <a:solidFill>
                  <a:srgbClr val="000000"/>
                </a:solidFill>
                <a:effectLst/>
                <a:uLnTx/>
                <a:uFillTx/>
                <a:latin typeface="FFBB"/>
                <a:ea typeface="+mn-ea"/>
                <a:cs typeface="+mn-cs"/>
              </a:rPr>
              <a:t>​</a:t>
            </a:r>
          </a:p>
          <a:p>
            <a:pPr marL="0" marR="0" lvl="0" indent="0" algn="l" defTabSz="609630" rtl="0" eaLnBrk="1" fontAlgn="auto" latinLnBrk="0" hangingPunct="1">
              <a:lnSpc>
                <a:spcPts val="24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FFBB"/>
              <a:ea typeface="+mn-ea"/>
              <a:cs typeface="+mn-cs"/>
            </a:endParaRPr>
          </a:p>
        </p:txBody>
      </p:sp>
      <p:pic>
        <p:nvPicPr>
          <p:cNvPr id="5" name="Picture 2">
            <a:extLst>
              <a:ext uri="{FF2B5EF4-FFF2-40B4-BE49-F238E27FC236}">
                <a16:creationId xmlns:a16="http://schemas.microsoft.com/office/drawing/2014/main" id="{E5BDE8CB-CFB7-1787-027E-953C62C566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564" y="1413230"/>
            <a:ext cx="6363671" cy="4279569"/>
          </a:xfrm>
          <a:prstGeom prst="rect">
            <a:avLst/>
          </a:prstGeom>
        </p:spPr>
      </p:pic>
    </p:spTree>
    <p:extLst>
      <p:ext uri="{BB962C8B-B14F-4D97-AF65-F5344CB8AC3E}">
        <p14:creationId xmlns:p14="http://schemas.microsoft.com/office/powerpoint/2010/main" val="3605008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EB01E69-A789-5511-51C9-93FE38AB441D}"/>
              </a:ext>
            </a:extLst>
          </p:cNvPr>
          <p:cNvSpPr txBox="1"/>
          <p:nvPr/>
        </p:nvSpPr>
        <p:spPr>
          <a:xfrm>
            <a:off x="1521883" y="114300"/>
            <a:ext cx="97811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Calibri"/>
              </a:rPr>
              <a:t>Critère 5.2 : Mettre en place une ou des action(s) favorisant la prise de responsabilités et l'engagement des jeunes dans le club</a:t>
            </a:r>
          </a:p>
        </p:txBody>
      </p:sp>
      <p:grpSp>
        <p:nvGrpSpPr>
          <p:cNvPr id="3" name="Group 6">
            <a:extLst>
              <a:ext uri="{FF2B5EF4-FFF2-40B4-BE49-F238E27FC236}">
                <a16:creationId xmlns:a16="http://schemas.microsoft.com/office/drawing/2014/main" id="{CBC6F8FE-AF7C-B4DD-F5D3-5A5BE9250F76}"/>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42723C92-F1F6-0B9C-3C9F-265413B245D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6445A9EE-900A-BB3E-2191-1EA3E46374F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B5BB20E-1334-3499-7213-89AB117CC7C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513849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5.3 : </a:t>
            </a:r>
            <a:r>
              <a:rPr lang="fr-FR">
                <a:solidFill>
                  <a:srgbClr val="000000"/>
                </a:solidFill>
                <a:latin typeface="Arial"/>
                <a:cs typeface="Arial"/>
              </a:rPr>
              <a:t>Mettre en place une ou des action(s) et dispositifs permettant l'insertion des publics dans la société</a:t>
            </a:r>
            <a:r>
              <a:rPr lang="fr-FR">
                <a:solidFill>
                  <a:srgbClr val="000000"/>
                </a:solidFill>
                <a:latin typeface="Calibri"/>
                <a:cs typeface="Calibri"/>
              </a:rPr>
              <a:t> </a:t>
            </a:r>
            <a:endParaRPr lang="fr-FR">
              <a:latin typeface="Calibri"/>
              <a:cs typeface="Calibri"/>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20C4320E-9B9A-943C-5591-B51F92BE3562}"/>
              </a:ext>
            </a:extLst>
          </p:cNvPr>
          <p:cNvSpPr txBox="1"/>
          <p:nvPr/>
        </p:nvSpPr>
        <p:spPr>
          <a:xfrm>
            <a:off x="1804280" y="1089488"/>
            <a:ext cx="913217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et dispositifs auxquels vous participez afin de permettre l'insertion des publics dans la société.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Participation à des actions en lien avec des acteurs/</a:t>
            </a:r>
            <a:r>
              <a:rPr lang="fr-FR" err="1">
                <a:cs typeface="Calibri"/>
              </a:rPr>
              <a:t>trice</a:t>
            </a:r>
            <a:r>
              <a:rPr lang="fr-FR">
                <a:cs typeface="Calibri"/>
              </a:rPr>
              <a:t> locaux de l'emploi (ex : Pôle Emploi : Opération job dating "Du Stade Vers L'emploi")</a:t>
            </a:r>
          </a:p>
          <a:p>
            <a:pPr algn="just"/>
            <a:r>
              <a:rPr lang="fr-FR">
                <a:cs typeface="Calibri"/>
              </a:rPr>
              <a:t>- Création d'un poste de coach d'insertion par le sport </a:t>
            </a:r>
          </a:p>
          <a:p>
            <a:pPr algn="just"/>
            <a:r>
              <a:rPr lang="fr-FR">
                <a:cs typeface="Calibri"/>
              </a:rPr>
              <a:t>- Mettre à disposition des coachs qui seront formés aux méthodes de l'éducation par le sport</a:t>
            </a:r>
          </a:p>
          <a:p>
            <a:pPr algn="just"/>
            <a:r>
              <a:rPr lang="fr-FR">
                <a:cs typeface="Calibri"/>
              </a:rPr>
              <a:t>-Etc.</a:t>
            </a:r>
          </a:p>
          <a:p>
            <a:endParaRPr lang="fr-FR">
              <a:cs typeface="Calibri"/>
            </a:endParaRPr>
          </a:p>
          <a:p>
            <a:pPr algn="just"/>
            <a:endParaRPr lang="fr-FR" b="1">
              <a:cs typeface="Calibri"/>
            </a:endParaRPr>
          </a:p>
          <a:p>
            <a:pPr algn="just"/>
            <a:r>
              <a:rPr lang="fr-FR" b="1">
                <a:cs typeface="Calibri"/>
              </a:rPr>
              <a:t>Les justificatifs attendus :</a:t>
            </a:r>
          </a:p>
          <a:p>
            <a:pPr algn="just"/>
            <a:r>
              <a:rPr lang="fr-FR" b="1">
                <a:cs typeface="Calibri"/>
              </a:rPr>
              <a:t>- Des photos et explications justifiant de votre participation une opération avec des acteurs/</a:t>
            </a:r>
            <a:r>
              <a:rPr lang="fr-FR" b="1" err="1">
                <a:cs typeface="Calibri"/>
              </a:rPr>
              <a:t>trices</a:t>
            </a:r>
            <a:r>
              <a:rPr lang="fr-FR" b="1">
                <a:cs typeface="Calibri"/>
              </a:rPr>
              <a:t> locaux (ex : Pôle emploi, entreprises, mentorat de jeunes etc.)</a:t>
            </a:r>
          </a:p>
          <a:p>
            <a:pPr algn="just"/>
            <a:r>
              <a:rPr lang="fr-FR" b="1">
                <a:cs typeface="Calibri"/>
              </a:rPr>
              <a:t>- </a:t>
            </a:r>
            <a:r>
              <a:rPr lang="fr-FR" b="1">
                <a:ea typeface="+mn-lt"/>
                <a:cs typeface="+mn-lt"/>
              </a:rPr>
              <a:t>Des photos et explications justifiant d'actions mises en place pour l'insertion par le sport</a:t>
            </a:r>
          </a:p>
          <a:p>
            <a:pPr algn="just"/>
            <a:r>
              <a:rPr lang="fr-FR" b="1">
                <a:ea typeface="+mn-lt"/>
                <a:cs typeface="+mn-lt"/>
              </a:rPr>
              <a:t>  (ex : en lien avec des associations de réfugiés, d'insertion des jeunes par le sport etc.) </a:t>
            </a:r>
            <a:endParaRPr lang="fr-FR"/>
          </a:p>
          <a:p>
            <a:pPr algn="just"/>
            <a:r>
              <a:rPr lang="fr-FR" b="1">
                <a:cs typeface="Calibri"/>
              </a:rPr>
              <a:t>- Des photos et explications justifiant de formations suivies dans le cadre de l'insertion et l'accueil des publics éloignés. </a:t>
            </a:r>
          </a:p>
          <a:p>
            <a:endParaRPr lang="fr-FR">
              <a:cs typeface="Calibri"/>
            </a:endParaRPr>
          </a:p>
        </p:txBody>
      </p:sp>
      <p:grpSp>
        <p:nvGrpSpPr>
          <p:cNvPr id="3" name="Group 6">
            <a:extLst>
              <a:ext uri="{FF2B5EF4-FFF2-40B4-BE49-F238E27FC236}">
                <a16:creationId xmlns:a16="http://schemas.microsoft.com/office/drawing/2014/main" id="{0266EF98-EC01-8EC0-1AF1-EB873003E05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9CDB8F-E0F0-403A-0011-0A06F46A0FC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A0589A08-83EF-8075-9A1B-B9FC6A5F4F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765997" y="4034285"/>
            <a:ext cx="9361696" cy="21676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8576316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142875"/>
            <a:ext cx="8858250" cy="646331"/>
          </a:xfrm>
          <a:prstGeom prst="rect">
            <a:avLst/>
          </a:prstGeom>
        </p:spPr>
        <p:txBody>
          <a:bodyPr wrap="square" lIns="91440" tIns="45720" rIns="91440" bIns="45720" anchor="t">
            <a:spAutoFit/>
          </a:bodyPr>
          <a:lstStyle/>
          <a:p>
            <a:pPr algn="ctr"/>
            <a:r>
              <a:rPr lang="fr-FR">
                <a:latin typeface="Arial"/>
                <a:cs typeface="Arial"/>
              </a:rPr>
              <a:t>Critère 5.3 : Mettre en place une ou des action(s) et dispositifs permettant l'insertion des publics dans la société</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624374F-B824-8140-539D-D0590050F0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2024E5F-D2A5-B9BA-AB37-5E63CACC4EA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2698A0BE-D134-825D-4EFB-5C3AA1402DA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80F99DB5-028C-095D-5BEB-9E949388D0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48768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7B6D01D7-0704-8D75-9614-299AD482E455}"/>
              </a:ext>
            </a:extLst>
          </p:cNvPr>
          <p:cNvSpPr txBox="1"/>
          <p:nvPr/>
        </p:nvSpPr>
        <p:spPr>
          <a:xfrm>
            <a:off x="3111500" y="126999"/>
            <a:ext cx="6413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Calibri"/>
              </a:rPr>
              <a:t>Critère 5.4 : Autre action liée à cette thématique </a:t>
            </a:r>
            <a:endParaRPr lang="fr-FR">
              <a:latin typeface="Arial"/>
              <a:cs typeface="Arial"/>
            </a:endParaRPr>
          </a:p>
        </p:txBody>
      </p:sp>
      <p:grpSp>
        <p:nvGrpSpPr>
          <p:cNvPr id="3" name="Group 6">
            <a:extLst>
              <a:ext uri="{FF2B5EF4-FFF2-40B4-BE49-F238E27FC236}">
                <a16:creationId xmlns:a16="http://schemas.microsoft.com/office/drawing/2014/main" id="{7BD55CF3-5A4A-4597-6460-3C3B401C69D1}"/>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08B6A252-756E-64BA-0CB7-0CBA5848D50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2A590F4-0994-2734-EC8A-FECDDDC667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87289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5.4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115FDE8-0901-DB87-16E3-5C6DBC2367B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8F488C7-AE26-3552-BE8F-8278084E825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2EF93E37-3078-E997-AE03-AEF50D24F5F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241F6D0-98FC-C4F1-B409-7D8904C352E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287157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305656" cy="6681490"/>
          </a:xfrm>
          <a:prstGeom prst="rect">
            <a:avLst/>
          </a:prstGeom>
        </p:spPr>
      </p:pic>
      <p:sp>
        <p:nvSpPr>
          <p:cNvPr id="3" name="TextBox 3"/>
          <p:cNvSpPr txBox="1"/>
          <p:nvPr/>
        </p:nvSpPr>
        <p:spPr>
          <a:xfrm>
            <a:off x="6851228" y="921730"/>
            <a:ext cx="5054079" cy="4279569"/>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sixième thématique est le basket responsable qui ressence </a:t>
            </a:r>
            <a:r>
              <a:rPr lang="fr-FR" sz="1200" b="1" spc="19">
                <a:solidFill>
                  <a:srgbClr val="000000"/>
                </a:solidFill>
                <a:latin typeface="Montserrat"/>
              </a:rPr>
              <a:t>toutes actions en faveur de l'écologie</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en matière d'écologie.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 </a:t>
            </a:r>
            <a:r>
              <a:rPr lang="fr-FR" sz="1200" spc="19">
                <a:solidFill>
                  <a:srgbClr val="000000"/>
                </a:solidFill>
                <a:latin typeface="Montserrat"/>
              </a:rPr>
              <a:t>sont mises à disposition des </a:t>
            </a:r>
            <a:r>
              <a:rPr lang="fr-FR" sz="1200" spc="19" err="1">
                <a:solidFill>
                  <a:srgbClr val="000000"/>
                </a:solidFill>
                <a:latin typeface="Montserrat"/>
              </a:rPr>
              <a:t>adhérent·e·s</a:t>
            </a:r>
            <a:r>
              <a:rPr lang="fr-FR" sz="1200" spc="19">
                <a:solidFill>
                  <a:srgbClr val="000000"/>
                </a:solidFill>
                <a:latin typeface="Montserrat"/>
              </a:rPr>
              <a:t> en matière d'écologie​</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de sensibilisation </a:t>
            </a:r>
            <a:r>
              <a:rPr lang="fr-FR" sz="1200" spc="19">
                <a:solidFill>
                  <a:srgbClr val="000000"/>
                </a:solidFill>
                <a:latin typeface="Montserrat"/>
              </a:rPr>
              <a:t>sont mises en place sur l'éco-responsabilité à destination du plus grand nombre.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sont mises en place durablement </a:t>
            </a:r>
            <a:r>
              <a:rPr lang="fr-FR" sz="1200" spc="19">
                <a:solidFill>
                  <a:srgbClr val="000000"/>
                </a:solidFill>
                <a:latin typeface="Montserrat"/>
              </a:rPr>
              <a:t>pour limiter l'émission de CO2 dans le cadre du fonctionnement du club.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306177"/>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6: BASKET RESPONSABLE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6 : BASKET RESPONSABLE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F088A85-42DE-82E7-17F4-311D18BD4CC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FF5C4C62-0235-6036-68B4-A8D0D0A99EC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responsable :</a:t>
            </a:r>
          </a:p>
        </p:txBody>
      </p:sp>
      <p:grpSp>
        <p:nvGrpSpPr>
          <p:cNvPr id="2" name="Group 6">
            <a:extLst>
              <a:ext uri="{FF2B5EF4-FFF2-40B4-BE49-F238E27FC236}">
                <a16:creationId xmlns:a16="http://schemas.microsoft.com/office/drawing/2014/main" id="{62F24841-7E20-F342-CD91-AEB1ABBDCEA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6EBA68E-0395-20D8-56A1-8E247EDCB8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4A14CEBA-6A15-6E94-3316-1545DA45E46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801522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649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DC064D97-DE60-5211-C5B8-BBDC8A65710A}"/>
              </a:ext>
            </a:extLst>
          </p:cNvPr>
          <p:cNvSpPr txBox="1"/>
          <p:nvPr/>
        </p:nvSpPr>
        <p:spPr>
          <a:xfrm>
            <a:off x="1314450" y="1247775"/>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une démarche écologique, </a:t>
            </a:r>
          </a:p>
          <a:p>
            <a:pPr marL="285750" indent="-285750" algn="just">
              <a:buFont typeface="Arial"/>
              <a:buChar char="•"/>
            </a:pPr>
            <a:r>
              <a:rPr lang="fr-FR">
                <a:ea typeface="+mn-lt"/>
                <a:cs typeface="+mn-lt"/>
              </a:rPr>
              <a:t>votre club dispose d'une éco-charte</a:t>
            </a:r>
          </a:p>
          <a:p>
            <a:pPr marL="285750" indent="-285750" algn="just">
              <a:buFont typeface="Arial"/>
              <a:buChar char="•"/>
            </a:pPr>
            <a:r>
              <a:rPr lang="fr-FR">
                <a:ea typeface="+mn-lt"/>
                <a:cs typeface="+mn-lt"/>
              </a:rPr>
              <a:t>vous utilisez des campagnes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ou la rédaction d'une éco-charte</a:t>
            </a:r>
            <a:endParaRPr lang="en-US" b="1">
              <a:ea typeface="Calibri" panose="020F0502020204030204"/>
              <a:cs typeface="Arial"/>
            </a:endParaRPr>
          </a:p>
          <a:p>
            <a:pPr marL="285750" indent="-285750" algn="just">
              <a:buFont typeface="Arial"/>
              <a:buChar char="•"/>
            </a:pPr>
            <a:r>
              <a:rPr lang="fr-FR" b="1">
                <a:cs typeface="Arial"/>
              </a:rPr>
              <a:t>Photos justifiant l'affichage de campagnes spécifiques</a:t>
            </a:r>
            <a:endParaRPr lang="fr-FR" b="1">
              <a:ea typeface="Calibri" panose="020F0502020204030204"/>
              <a:cs typeface="Calibri"/>
            </a:endParaRPr>
          </a:p>
          <a:p>
            <a:pPr marL="285750" indent="-285750" algn="just">
              <a:buFont typeface="Arial"/>
              <a:buChar char="•"/>
            </a:pPr>
            <a:r>
              <a:rPr lang="fr-FR" b="1">
                <a:cs typeface="Calibri"/>
              </a:rPr>
              <a:t>Photos justifiant </a:t>
            </a:r>
            <a:r>
              <a:rPr lang="fr-FR" b="1">
                <a:ea typeface="+mn-lt"/>
                <a:cs typeface="+mn-lt"/>
              </a:rPr>
              <a:t>l'adhésion à une ou des association(s) en faveur de l'écologie</a:t>
            </a:r>
            <a:endParaRPr lang="fr-FR" b="1">
              <a:cs typeface="Calibri"/>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53869A84-8D1B-F00A-9B3E-2D7A1852FB9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52DA774-E959-B4F7-EE55-A4FD483358E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6B8C97FA-EC74-EA26-D060-CD27C868CB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312222" y="3152420"/>
            <a:ext cx="8145920" cy="15683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809700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4ACBA6A-6B1B-D31D-BE0D-57E4665F84B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75D69F47-5098-7DC1-905D-744C99DCDB0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61F8BEFB-77C9-11DF-DF54-14543B9155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F905D7-2151-9749-4A92-7338F665170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4994242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Mettre en place une ou des action(s) de sensibilisation à l'éco-responsabilités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6E5C684-7D81-02A7-F570-A5BB80C7AE22}"/>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à l'éco-responsabilités,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afficher les bons gestes, ramassages des déchets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71F02586-8087-1A7A-0023-E055192639C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CD59E52-DB18-42BD-4407-3CA9E59E799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F629AA11-F5C6-4AC2-72B0-429E3755F6F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8644"/>
            <a:ext cx="9986707" cy="1850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5844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F2425EB-08E9-F249-7014-63ED759F2CA0}"/>
              </a:ext>
            </a:extLst>
          </p:cNvPr>
          <p:cNvSpPr txBox="1"/>
          <p:nvPr/>
        </p:nvSpPr>
        <p:spPr>
          <a:xfrm>
            <a:off x="1490265" y="4354121"/>
            <a:ext cx="9819869" cy="115009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ZoneTexte 1">
            <a:extLst>
              <a:ext uri="{FF2B5EF4-FFF2-40B4-BE49-F238E27FC236}">
                <a16:creationId xmlns:a16="http://schemas.microsoft.com/office/drawing/2014/main" id="{74CF6F3F-95FB-7D99-17B9-3DD12A09654E}"/>
              </a:ext>
            </a:extLst>
          </p:cNvPr>
          <p:cNvSpPr txBox="1"/>
          <p:nvPr/>
        </p:nvSpPr>
        <p:spPr>
          <a:xfrm>
            <a:off x="1524000" y="1183341"/>
            <a:ext cx="9448799" cy="5078313"/>
          </a:xfrm>
          <a:prstGeom prst="rect">
            <a:avLst/>
          </a:prstGeom>
          <a:noFill/>
        </p:spPr>
        <p:txBody>
          <a:bodyPr wrap="square" lIns="91440" tIns="45720" rIns="91440" bIns="45720" rtlCol="0" anchor="t">
            <a:spAutoFit/>
          </a:bodyPr>
          <a:lstStyle/>
          <a:p>
            <a:pPr algn="just"/>
            <a:r>
              <a:rPr lang="fr-FR">
                <a:ea typeface="+mn-lt"/>
                <a:cs typeface="+mn-lt"/>
              </a:rPr>
              <a:t>Ce critère nous permet de nous assurer que la démarche responsable du club est portée par une équipe. </a:t>
            </a:r>
            <a:endParaRPr lang="en-US">
              <a:ea typeface="+mn-lt"/>
              <a:cs typeface="+mn-lt"/>
            </a:endParaRPr>
          </a:p>
          <a:p>
            <a:pPr algn="just"/>
            <a:r>
              <a:rPr lang="fr-FR">
                <a:ea typeface="+mn-lt"/>
                <a:cs typeface="+mn-lt"/>
              </a:rPr>
              <a:t>Cette commission est composée de plusieurs personnes, impliquées dans le club et pour certains membres du conseil d’administration du club.</a:t>
            </a:r>
            <a:endParaRPr lang="en-US">
              <a:ea typeface="+mn-lt"/>
              <a:cs typeface="+mn-lt"/>
            </a:endParaRPr>
          </a:p>
          <a:p>
            <a:pPr algn="just"/>
            <a:r>
              <a:rPr lang="fr-FR">
                <a:ea typeface="+mn-lt"/>
                <a:cs typeface="+mn-lt"/>
              </a:rPr>
              <a:t>L’enjeu est de comprendre comment le club s’inscrit dans la démarche, comment est envisagé le long terme, le partage des tâches…</a:t>
            </a:r>
            <a:endParaRPr lang="en-US">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pPr algn="just"/>
            <a:endParaRPr lang="fr-FR">
              <a:ea typeface="+mn-lt"/>
              <a:cs typeface="+mn-lt"/>
            </a:endParaRPr>
          </a:p>
          <a:p>
            <a:pPr algn="just"/>
            <a:r>
              <a:rPr lang="fr-FR" b="1">
                <a:ea typeface="+mn-lt"/>
                <a:cs typeface="+mn-lt"/>
              </a:rPr>
              <a:t>Les justificatifs attendus sont tous les éléments nous permettant de comprendre votre organisation. L’« organigramme », un calendrier de réunions, des ordres du jours, des comptes-rendus de réunions.</a:t>
            </a:r>
            <a:endParaRPr lang="en-US">
              <a:ea typeface="+mn-lt"/>
              <a:cs typeface="+mn-lt"/>
            </a:endParaRPr>
          </a:p>
          <a:p>
            <a:endParaRPr lang="fr-FR">
              <a:cs typeface="Calibri"/>
            </a:endParaRPr>
          </a:p>
          <a:p>
            <a:endParaRPr lang="fr-FR"/>
          </a:p>
          <a:p>
            <a:endParaRPr lang="fr-FR"/>
          </a:p>
        </p:txBody>
      </p:sp>
      <p:sp>
        <p:nvSpPr>
          <p:cNvPr id="6" name="Flèche : droite rayée 5">
            <a:hlinkClick r:id="rId2" action="ppaction://hlinksldjump"/>
            <a:extLst>
              <a:ext uri="{FF2B5EF4-FFF2-40B4-BE49-F238E27FC236}">
                <a16:creationId xmlns:a16="http://schemas.microsoft.com/office/drawing/2014/main" id="{4BBD71D9-7994-DB00-7831-A6EE6F578FAC}"/>
              </a:ext>
            </a:extLst>
          </p:cNvPr>
          <p:cNvSpPr/>
          <p:nvPr/>
        </p:nvSpPr>
        <p:spPr>
          <a:xfrm rot="16200000">
            <a:off x="11519054" y="5730163"/>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10F007B0-704C-2FD4-304D-5DB228F10BB1}"/>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5989D5B-C9BC-BB9E-2FE4-8B793D1B2B8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54D4F8E1-EA92-BFEA-8348-A054124DEB9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72824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a:t>
            </a:r>
            <a:r>
              <a:rPr lang="fr-FR" sz="1800" b="0" i="0" u="none" strike="noStrike" noProof="0">
                <a:effectLst/>
                <a:latin typeface="Arial"/>
              </a:rPr>
              <a:t>Mettre en place une ou des action(s) de sensibilisation à l'éco-responsabilité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1BAF477-9A65-5951-D759-3413952EE44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593F4874-B889-5B5B-DF80-45A0931EE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324E5B32-B24F-E21B-E83E-B51A8ED2ED2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D6E32BF-DC66-0478-591D-1DAB826AB5EA}"/>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811771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50046A3-D5BB-E9CF-5FC6-4E8518324240}"/>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limitant l'émission de CO2 (ex : covoiturage, circuit court pour les gouters etc.), </a:t>
            </a:r>
            <a:endParaRPr lang="en-US">
              <a:ea typeface="+mn-lt"/>
              <a:cs typeface="+mn-lt"/>
            </a:endParaRPr>
          </a:p>
          <a:p>
            <a:pPr marL="285750" indent="-285750" algn="just">
              <a:buFont typeface="Arial,Sans-Serif"/>
              <a:buChar char="•"/>
            </a:pPr>
            <a:r>
              <a:rPr lang="fr-FR">
                <a:cs typeface="Calibri"/>
              </a:rPr>
              <a:t>votre club incite ses adhérent.es limiter l'émission de CO2 (ex : seconde main etc.),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limitant l'émission de CO2 (ex : listing du covoiturage, partenariat avec les commerçants etc.)</a:t>
            </a:r>
          </a:p>
          <a:p>
            <a:pPr marL="285750" indent="-285750" algn="just">
              <a:buFont typeface="Arial"/>
              <a:buChar char="•"/>
            </a:pPr>
            <a:r>
              <a:rPr lang="fr-FR" b="1">
                <a:cs typeface="Calibri"/>
              </a:rPr>
              <a:t>Photos et explications justifiant toutes initiatives mises en place dans le club (ex : affiches des évènements, mail transmis etc.) </a:t>
            </a:r>
            <a:endParaRPr lang="fr-FR">
              <a:cs typeface="Calibri" panose="020F0502020204030204"/>
            </a:endParaRP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D827A84-931F-B9C6-F1BA-BAA60ABE342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F424B79-7BB0-C62A-5732-2B4DFA89104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187EDFEE-132C-D54A-47E2-93A21CBECDE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81184"/>
            <a:ext cx="9995268" cy="15597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49746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67956F64-1DF9-246B-76EC-6EA6307D6B3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8030D15-B4D3-069E-078A-4A16AF1D66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5734550D-B54C-FAD9-D5E4-A9EDEED459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7677A67-A90C-BEC8-3D01-9AB86130B7C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75453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91E9A71D-0DC1-736F-DED3-20BBF9FECD9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EEBFA37-BAA3-B323-607B-2BD55E1300B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FCE144B5-48B8-57BA-5B11-AC0817FBEC4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05841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E506DB9-6B3C-0365-1D86-B1CB535AE1C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F0ADB325-E3E4-F093-4A97-B3543AF3B5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64F0D21C-00A2-0FDA-83B7-40D21D632B6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7D24698-CEB5-1767-9631-FCCDB85FD86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344721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5748251" cy="6858000"/>
          </a:xfrm>
          <a:prstGeom prst="rect">
            <a:avLst/>
          </a:prstGeom>
        </p:spPr>
      </p:pic>
      <p:sp>
        <p:nvSpPr>
          <p:cNvPr id="3" name="TextBox 3"/>
          <p:cNvSpPr txBox="1"/>
          <p:nvPr/>
        </p:nvSpPr>
        <p:spPr>
          <a:xfrm>
            <a:off x="6851227" y="1067000"/>
            <a:ext cx="4936385" cy="4818178"/>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septième thématique est le basket sain qui ressence </a:t>
            </a:r>
            <a:r>
              <a:rPr lang="fr-FR" sz="1200" b="1" spc="19">
                <a:solidFill>
                  <a:srgbClr val="000000"/>
                </a:solidFill>
                <a:latin typeface="Montserrat"/>
              </a:rPr>
              <a:t>toutes actions en faveur du bien-être.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l'engagement de votre club pour favoriser le bien-être et la santé physique, psychologique et sociale des adhérent.es.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pour favoriser un mode de vie sain (activité physique régulière, alimentation, sommeil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a:t>
            </a:r>
            <a:r>
              <a:rPr lang="fr-FR" sz="1200" spc="19">
                <a:solidFill>
                  <a:srgbClr val="000000"/>
                </a:solidFill>
                <a:latin typeface="Montserrat"/>
              </a:rPr>
              <a:t> sont mises à disposition des </a:t>
            </a:r>
            <a:r>
              <a:rPr lang="fr-FR" sz="1200" spc="19" err="1">
                <a:solidFill>
                  <a:srgbClr val="000000"/>
                </a:solidFill>
                <a:latin typeface="Montserrat"/>
              </a:rPr>
              <a:t>adhérent·e·s</a:t>
            </a:r>
            <a:r>
              <a:rPr lang="fr-FR" sz="1200" spc="19">
                <a:solidFill>
                  <a:srgbClr val="000000"/>
                </a:solidFill>
                <a:latin typeface="Montserrat"/>
              </a:rPr>
              <a:t> concernant les addictions (numéros d'aides, affiches des campagnes nationales pour le tabac, la bigorexie, l'alcool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sur le dopage et les risques.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7" y="274156"/>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7: BASKET SAIN</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7 : BASKET SAIN</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333E5C87-BBF2-6437-D75A-329927A420E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36275DA7-8C99-DF18-81B0-99AF7AAE1DEE}"/>
              </a:ext>
            </a:extLst>
          </p:cNvPr>
          <p:cNvSpPr/>
          <p:nvPr/>
        </p:nvSpPr>
        <p:spPr>
          <a:xfrm>
            <a:off x="1294642" y="952692"/>
            <a:ext cx="867423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sain :</a:t>
            </a:r>
          </a:p>
        </p:txBody>
      </p:sp>
      <p:grpSp>
        <p:nvGrpSpPr>
          <p:cNvPr id="2" name="Group 6">
            <a:extLst>
              <a:ext uri="{FF2B5EF4-FFF2-40B4-BE49-F238E27FC236}">
                <a16:creationId xmlns:a16="http://schemas.microsoft.com/office/drawing/2014/main" id="{A252396F-50AC-B261-F02D-B834E407DFD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D0A34CB-36B5-25DA-BCB4-A8981C30D66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A4ED22C7-4A49-496B-00EC-868326AAE9D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91139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C8CF50AE-002D-3D6E-8025-AEFD9FBB6FCD}"/>
              </a:ext>
            </a:extLst>
          </p:cNvPr>
          <p:cNvSpPr txBox="1"/>
          <p:nvPr/>
        </p:nvSpPr>
        <p:spPr>
          <a:xfrm>
            <a:off x="1100405" y="1093663"/>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favorise un mode de vie sain,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des campagnes nationales, </a:t>
            </a: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numéros d'aides </a:t>
            </a:r>
            <a:endParaRPr lang="en-US" b="1">
              <a:cs typeface="Calibri"/>
            </a:endParaRPr>
          </a:p>
          <a:p>
            <a:pPr marL="285750" indent="-285750" algn="just">
              <a:buFont typeface="Arial"/>
              <a:buChar char="•"/>
            </a:pPr>
            <a:r>
              <a:rPr lang="fr-FR" b="1">
                <a:cs typeface="Arial"/>
              </a:rPr>
              <a:t>Photos justifiant l'affichage des campagnes nationales dans la structure ( </a:t>
            </a:r>
            <a:r>
              <a:rPr lang="en-US" b="1">
                <a:cs typeface="Arial"/>
              </a:rPr>
              <a:t>​</a:t>
            </a:r>
            <a:r>
              <a:rPr lang="en-US" b="1">
                <a:ea typeface="+mn-lt"/>
                <a:cs typeface="Arial"/>
              </a:rPr>
              <a:t>ex : </a:t>
            </a:r>
            <a:r>
              <a:rPr lang="fr-FR" b="1">
                <a:ea typeface="+mn-lt"/>
                <a:cs typeface="Arial"/>
              </a:rPr>
              <a:t>Agence régionale de santé</a:t>
            </a:r>
            <a:r>
              <a:rPr lang="fr-FR" b="1">
                <a:ea typeface="+mn-lt"/>
                <a:cs typeface="Calibri"/>
              </a:rPr>
              <a:t>)</a:t>
            </a:r>
            <a:endParaRPr lang="fr-FR" b="1">
              <a:ea typeface="Calibri" panose="020F0502020204030204"/>
              <a:cs typeface="Calibri"/>
            </a:endParaRPr>
          </a:p>
          <a:p>
            <a:pPr marL="285750" indent="-285750" algn="just">
              <a:buFont typeface="Arial,Sans-Serif"/>
              <a:buChar char="•"/>
            </a:pPr>
            <a:r>
              <a:rPr lang="fr-FR" b="1">
                <a:cs typeface="Calibri"/>
              </a:rPr>
              <a:t>Photos justifiant l'adhésion à une ou des association(s) de sensibilisation aux addictions</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8ABC9290-57B1-480D-1177-0CAB78977F3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32D48C8-D872-703B-F7F7-45FDFCD66FB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27628965-B0AE-3101-4363-85B976498BF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098177" y="2938375"/>
            <a:ext cx="10354863" cy="16453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400847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a:ea typeface="+mn-lt"/>
              <a:cs typeface="Arial"/>
            </a:endParaRPr>
          </a:p>
          <a:p>
            <a:pPr algn="ctr"/>
            <a:endParaRPr lang="fr-FR">
              <a:latin typeface="Arial" panose="020B0604020202020204" pitchFamily="34" charset="0"/>
              <a:ea typeface="+mn-lt"/>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A5EACB9-AF6F-4506-D61C-AB26A3BFAC6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17ED7DF-E898-0C91-80CC-5586C0793A1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54B92D3A-9992-21F9-24E6-818D0539243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CDEE2-10C3-6623-17B7-204E4E2A830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71203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99218"/>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216D523-EB59-956A-E73C-2E3DE14C39DF}"/>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favorisant un mode de vie sain,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pPr algn="just"/>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mois sans tabac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19C3E124-AE3E-852C-5E61-092C3C8AD9B3}"/>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A207AD7-13F5-F6AC-F075-D117F31A57E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4E781D62-776B-0FC1-DEC5-AF5C0137ACB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64397"/>
            <a:ext cx="9995268" cy="18936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fr-FR"/>
          </a:p>
        </p:txBody>
      </p:sp>
    </p:spTree>
    <p:extLst>
      <p:ext uri="{BB962C8B-B14F-4D97-AF65-F5344CB8AC3E}">
        <p14:creationId xmlns:p14="http://schemas.microsoft.com/office/powerpoint/2010/main" val="355051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Flèche : droite rayée 1">
            <a:hlinkClick r:id="rId2" action="ppaction://hlinksldjump"/>
            <a:extLst>
              <a:ext uri="{FF2B5EF4-FFF2-40B4-BE49-F238E27FC236}">
                <a16:creationId xmlns:a16="http://schemas.microsoft.com/office/drawing/2014/main" id="{0055455B-7B06-2DEC-6799-2EE7F8649DD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B38D7A4E-FDFE-82AF-D006-642D6F2938A1}"/>
              </a:ext>
            </a:extLst>
          </p:cNvPr>
          <p:cNvGrpSpPr/>
          <p:nvPr/>
        </p:nvGrpSpPr>
        <p:grpSpPr>
          <a:xfrm>
            <a:off x="-1" y="6319319"/>
            <a:ext cx="12192001" cy="131177"/>
            <a:chOff x="0" y="0"/>
            <a:chExt cx="4816593" cy="45113"/>
          </a:xfrm>
        </p:grpSpPr>
        <p:sp>
          <p:nvSpPr>
            <p:cNvPr id="6" name="Freeform 7">
              <a:extLst>
                <a:ext uri="{FF2B5EF4-FFF2-40B4-BE49-F238E27FC236}">
                  <a16:creationId xmlns:a16="http://schemas.microsoft.com/office/drawing/2014/main" id="{0181E20E-9CF3-2964-4FF4-F36AAA9567D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CAB95C43-D9B5-CEEB-7574-77CA3421F54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DF97E4C-C263-8305-2FF0-05C7800F1EE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5334014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34D2A8-A26B-743A-AFE0-32D9C64C92E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C980ADC-30F8-4BAB-4E2F-3F4AABCED6B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BCABF79F-838E-CCEE-E4D0-7647BFCC1D8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2549825-1F3F-0DF9-5201-95618A180A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64599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AF52ADD-1BAD-6B55-BF17-430663FCF3D7}"/>
              </a:ext>
            </a:extLst>
          </p:cNvPr>
          <p:cNvSpPr txBox="1"/>
          <p:nvPr/>
        </p:nvSpPr>
        <p:spPr>
          <a:xfrm>
            <a:off x="1200150" y="1085850"/>
            <a:ext cx="9415088" cy="4515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au dopage,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     (ex : intervention d'associations auprès des jeunes et/ou des coachs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32FD353-6B3B-9D13-1F6C-7243CC445404}"/>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4A9B1C3-62A9-9BB2-3E0B-C3866FD2967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42037C3E-D0C8-FF10-57B8-D7CA8C3D4B1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0082"/>
            <a:ext cx="9438751" cy="18508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868479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1E2098E-44CA-1342-B5ED-251AAF63BF6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6BF8760-7092-7D18-F74E-BFC095B0283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4F3002B8-92A6-4D4E-E327-77927AC77EE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785BFA00-61D9-B172-F323-A7E243A8B85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123076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535EE35-7119-506A-2130-A0A73B94BF6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5403754-A983-C6CD-A7A6-1817755B3FB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FD61438C-E790-26FA-A0FA-77AF8D5BB61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900332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FF7C7C-6343-DA59-5164-4AADB2BDFAA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75A4EF0-3C45-A9F8-31EF-7435B433B19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FD8D5C74-9F08-1C00-A767-5BC37436E71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E46A6D7-7BD6-A27C-1AF1-3DA0656FADE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1727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Vous souhaitez ajouter :</a:t>
            </a:r>
          </a:p>
        </p:txBody>
      </p:sp>
      <p:grpSp>
        <p:nvGrpSpPr>
          <p:cNvPr id="2" name="Group 6">
            <a:extLst>
              <a:ext uri="{FF2B5EF4-FFF2-40B4-BE49-F238E27FC236}">
                <a16:creationId xmlns:a16="http://schemas.microsoft.com/office/drawing/2014/main" id="{8B69C709-423D-785B-9CC9-A2816A91354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F585789-62F3-2BCA-3F98-1E8B278B8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5" name="TextBox 8">
              <a:extLst>
                <a:ext uri="{FF2B5EF4-FFF2-40B4-BE49-F238E27FC236}">
                  <a16:creationId xmlns:a16="http://schemas.microsoft.com/office/drawing/2014/main" id="{84C1733E-5C33-EE3B-4057-C0A16F0E2FB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0346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E1D75CD-6E9D-50EE-AEEA-9E22B061AB85}"/>
              </a:ext>
            </a:extLst>
          </p:cNvPr>
          <p:cNvSpPr txBox="1"/>
          <p:nvPr/>
        </p:nvSpPr>
        <p:spPr>
          <a:xfrm>
            <a:off x="1310467" y="3943155"/>
            <a:ext cx="10059599" cy="1132969"/>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5DC155D1-C4DE-D01C-36AB-C6D7AA86BB6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4F98B0C-56ED-5ADF-2935-449286D675C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b="1"/>
          </a:p>
          <a:p>
            <a:endParaRPr lang="fr-FR"/>
          </a:p>
          <a:p>
            <a:endParaRPr lang="fr-FR"/>
          </a:p>
        </p:txBody>
      </p:sp>
      <p:sp>
        <p:nvSpPr>
          <p:cNvPr id="2" name="TextBox 1">
            <a:extLst>
              <a:ext uri="{FF2B5EF4-FFF2-40B4-BE49-F238E27FC236}">
                <a16:creationId xmlns:a16="http://schemas.microsoft.com/office/drawing/2014/main" id="{4F4949FD-0C5A-5DDD-54AF-D4D007DD9882}"/>
              </a:ext>
            </a:extLst>
          </p:cNvPr>
          <p:cNvSpPr txBox="1"/>
          <p:nvPr/>
        </p:nvSpPr>
        <p:spPr>
          <a:xfrm>
            <a:off x="1286741" y="1278081"/>
            <a:ext cx="1041515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Un des objectifs du label est de mettre en lumière l'engagement des clubs auprès de leurs membres, de leurs partenaires publics et privés. </a:t>
            </a:r>
            <a:r>
              <a:rPr lang="en-US"/>
              <a:t>​</a:t>
            </a:r>
          </a:p>
          <a:p>
            <a:r>
              <a:rPr lang="fr-FR"/>
              <a:t>Aussi nous souhaitons nous rendre compte de la manière dont la commission et ses actions sont visibles, que ce soit sur le site internet du club, sur les réseaux sociaux, dans la presse…</a:t>
            </a:r>
            <a:r>
              <a:rPr lang="en-US"/>
              <a:t>​</a:t>
            </a:r>
            <a:endParaRPr lang="en-US">
              <a:cs typeface="Calibri"/>
            </a:endParaRPr>
          </a:p>
          <a:p>
            <a:r>
              <a:rPr lang="fr-FR"/>
              <a:t>​</a:t>
            </a:r>
            <a:endParaRPr lang="fr-FR">
              <a:cs typeface="Calibri"/>
            </a:endParaRPr>
          </a:p>
          <a:p>
            <a:r>
              <a:rPr lang="fr-FR"/>
              <a:t>​</a:t>
            </a:r>
            <a:endParaRPr lang="fr-FR">
              <a:cs typeface="Calibri"/>
            </a:endParaRPr>
          </a:p>
          <a:p>
            <a:r>
              <a:rPr lang="fr-FR"/>
              <a:t>​</a:t>
            </a:r>
            <a:endParaRPr lang="fr-FR">
              <a:cs typeface="Calibri"/>
            </a:endParaRPr>
          </a:p>
          <a:p>
            <a:r>
              <a:rPr lang="fr-FR"/>
              <a:t>​</a:t>
            </a:r>
            <a:endParaRPr lang="fr-FR">
              <a:cs typeface="Calibri"/>
            </a:endParaRPr>
          </a:p>
          <a:p>
            <a:r>
              <a:rPr lang="fr-FR"/>
              <a:t>​</a:t>
            </a:r>
            <a:endParaRPr lang="fr-FR">
              <a:cs typeface="Calibri"/>
            </a:endParaRPr>
          </a:p>
          <a:p>
            <a:r>
              <a:rPr lang="fr-FR"/>
              <a:t>​</a:t>
            </a:r>
            <a:endParaRPr lang="fr-FR">
              <a:cs typeface="Calibri"/>
            </a:endParaRPr>
          </a:p>
          <a:p>
            <a:r>
              <a:rPr lang="fr-FR" b="1"/>
              <a:t>Les justificatifs attendus sont les captures d’écrans du site, des réseaux sociaux, des photos de la presse </a:t>
            </a:r>
            <a:r>
              <a:rPr lang="en-US"/>
              <a:t>​</a:t>
            </a:r>
            <a:endParaRPr lang="en-US">
              <a:cs typeface="Calibri"/>
            </a:endParaRPr>
          </a:p>
          <a:p>
            <a:r>
              <a:rPr lang="fr-FR" b="1"/>
              <a:t>ET</a:t>
            </a:r>
            <a:r>
              <a:rPr lang="en-US"/>
              <a:t>​</a:t>
            </a:r>
            <a:endParaRPr lang="en-US">
              <a:cs typeface="Calibri"/>
            </a:endParaRPr>
          </a:p>
          <a:p>
            <a:r>
              <a:rPr lang="fr-FR" b="1"/>
              <a:t>Les liens des sites internet et des réseaux sociaux</a:t>
            </a:r>
            <a:endParaRPr lang="en-US">
              <a:cs typeface="Calibri"/>
            </a:endParaRPr>
          </a:p>
        </p:txBody>
      </p:sp>
      <p:grpSp>
        <p:nvGrpSpPr>
          <p:cNvPr id="3" name="Group 6">
            <a:extLst>
              <a:ext uri="{FF2B5EF4-FFF2-40B4-BE49-F238E27FC236}">
                <a16:creationId xmlns:a16="http://schemas.microsoft.com/office/drawing/2014/main" id="{BA4D9611-5CCE-3C7A-980D-0B675247B5FF}"/>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A973F3FC-CD02-5E0B-588E-F6B7AEDC27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9" name="TextBox 8">
              <a:extLst>
                <a:ext uri="{FF2B5EF4-FFF2-40B4-BE49-F238E27FC236}">
                  <a16:creationId xmlns:a16="http://schemas.microsoft.com/office/drawing/2014/main" id="{3F03B587-00E2-01BA-D84C-58E1B9E5632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825035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CDAD2A163E1E41AABFBBF417218B5A" ma:contentTypeVersion="17" ma:contentTypeDescription="Crée un document." ma:contentTypeScope="" ma:versionID="d33ad379808a7f08ac2dbafc8e9263a7">
  <xsd:schema xmlns:xsd="http://www.w3.org/2001/XMLSchema" xmlns:xs="http://www.w3.org/2001/XMLSchema" xmlns:p="http://schemas.microsoft.com/office/2006/metadata/properties" xmlns:ns2="0f6e232b-0f59-4423-8d09-de55b842cad1" xmlns:ns3="16f0998f-cf74-406b-b359-c8121e33782d" targetNamespace="http://schemas.microsoft.com/office/2006/metadata/properties" ma:root="true" ma:fieldsID="251c43df769121d211f4f114850eed3e" ns2:_="" ns3:_="">
    <xsd:import namespace="0f6e232b-0f59-4423-8d09-de55b842cad1"/>
    <xsd:import namespace="16f0998f-cf74-406b-b359-c8121e3378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e232b-0f59-4423-8d09-de55b842ca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8ff1f16b-57da-4d4c-b19b-24c9556ca1f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f0998f-cf74-406b-b359-c8121e33782d"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b15e6c4f-9778-4f18-bce5-007317ea4f30}" ma:internalName="TaxCatchAll" ma:showField="CatchAllData" ma:web="16f0998f-cf74-406b-b359-c8121e3378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6e232b-0f59-4423-8d09-de55b842cad1">
      <Terms xmlns="http://schemas.microsoft.com/office/infopath/2007/PartnerControls"/>
    </lcf76f155ced4ddcb4097134ff3c332f>
    <TaxCatchAll xmlns="16f0998f-cf74-406b-b359-c8121e33782d" xsi:nil="true"/>
    <SharedWithUsers xmlns="16f0998f-cf74-406b-b359-c8121e33782d">
      <UserInfo>
        <DisplayName>SOUCHOIS Matthieu</DisplayName>
        <AccountId>13</AccountId>
        <AccountType/>
      </UserInfo>
      <UserInfo>
        <DisplayName>SIMONNET Damien</DisplayName>
        <AccountId>12</AccountId>
        <AccountType/>
      </UserInfo>
      <UserInfo>
        <DisplayName>CABALLO Philippe</DisplayName>
        <AccountId>9</AccountId>
        <AccountType/>
      </UserInfo>
    </SharedWithUsers>
  </documentManagement>
</p:properties>
</file>

<file path=customXml/itemProps1.xml><?xml version="1.0" encoding="utf-8"?>
<ds:datastoreItem xmlns:ds="http://schemas.openxmlformats.org/officeDocument/2006/customXml" ds:itemID="{C6658B81-5B20-4023-B1FA-F126A08063C3}"/>
</file>

<file path=customXml/itemProps2.xml><?xml version="1.0" encoding="utf-8"?>
<ds:datastoreItem xmlns:ds="http://schemas.openxmlformats.org/officeDocument/2006/customXml" ds:itemID="{7F9978E2-E077-410B-A06E-C319ADA79C05}">
  <ds:schemaRefs>
    <ds:schemaRef ds:uri="http://schemas.microsoft.com/sharepoint/v3/contenttype/forms"/>
  </ds:schemaRefs>
</ds:datastoreItem>
</file>

<file path=customXml/itemProps3.xml><?xml version="1.0" encoding="utf-8"?>
<ds:datastoreItem xmlns:ds="http://schemas.openxmlformats.org/officeDocument/2006/customXml" ds:itemID="{1030EE55-C9EF-4E6D-B1B5-9D8C919F5A01}">
  <ds:schemaRefs>
    <ds:schemaRef ds:uri="0f6e232b-0f59-4423-8d09-de55b842cad1"/>
    <ds:schemaRef ds:uri="16f0998f-cf74-406b-b359-c8121e3378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6270</Words>
  <Application>Microsoft Office PowerPoint</Application>
  <PresentationFormat>Grand écran</PresentationFormat>
  <Paragraphs>720</Paragraphs>
  <Slides>85</Slides>
  <Notes>0</Notes>
  <HiddenSlides>32</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85</vt:i4>
      </vt:variant>
    </vt:vector>
  </HeadingPairs>
  <TitlesOfParts>
    <vt:vector size="96" baseType="lpstr">
      <vt:lpstr>Arial</vt:lpstr>
      <vt:lpstr>Arial,Sans-Serif</vt:lpstr>
      <vt:lpstr>Arialle</vt:lpstr>
      <vt:lpstr>Calibri</vt:lpstr>
      <vt:lpstr>Calibri Light</vt:lpstr>
      <vt:lpstr>FFBB</vt:lpstr>
      <vt:lpstr>Montserrat</vt:lpstr>
      <vt:lpstr>Montserrat Bold</vt:lpstr>
      <vt:lpstr>Thème Office</vt:lpstr>
      <vt:lpstr>Conception personnalisée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CABALLO Philippe</dc:creator>
  <cp:lastModifiedBy>SOUCHOIS Matthieu</cp:lastModifiedBy>
  <cp:revision>2</cp:revision>
  <dcterms:created xsi:type="dcterms:W3CDTF">2021-10-24T20:52:01Z</dcterms:created>
  <dcterms:modified xsi:type="dcterms:W3CDTF">2022-10-25T09:06:15Z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0x010100C3CDAD2A163E1E41AABFBBF417218B5A</vt:lpwstr>
  </property>
  <property fmtid="{D5CDD505-2E9C-101B-9397-08002B2CF9AE}" pid="3" name="MediaServiceImageTags">
    <vt:lpwstr/>
  </property>
</Properties>
</file>